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p3" ContentType="audi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367392" marR="0" indent="-367392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4572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9144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13716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18288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22860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27432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32004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365760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■"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4363720" y="2971799"/>
            <a:ext cx="3464560" cy="22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1232" indent="-61232">
              <a:defRPr sz="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感谢您下载包图网平台上提供的</a:t>
            </a:r>
            <a:r>
              <a:t>PPT</a:t>
            </a:r>
            <a: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102053" indent="-102053">
              <a:defRPr sz="5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ibaotu.com</a:t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914400" y="1844675"/>
            <a:ext cx="10363200" cy="2041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marL="244928" indent="-244928"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898071" marR="0" indent="-898071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38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595" marR="0" indent="-228595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884" marR="0" indent="-266694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12" marR="0" indent="-32003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161" marR="0" indent="-35559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353" marR="0" indent="-35559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541" marR="0" indent="-35559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731" marR="0" indent="-35559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5922" marR="0" indent="-35559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112" marR="0" indent="-355592" algn="l" defTabSz="914380" rtl="0" latinLnBrk="0">
        <a:lnSpc>
          <a:spcPct val="90000"/>
        </a:lnSpc>
        <a:spcBef>
          <a:spcPts val="9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244928" marR="0" indent="-244928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4572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13716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18288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22860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27432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32004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365760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■"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media1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51" name="文本框 3"/>
          <p:cNvSpPr txBox="1"/>
          <p:nvPr/>
        </p:nvSpPr>
        <p:spPr>
          <a:xfrm>
            <a:off x="3734122" y="2032806"/>
            <a:ext cx="4966126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>
              <a:buSzTx/>
              <a:buNone/>
              <a:defRPr b="1" sz="4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Federated </a:t>
            </a:r>
            <a:r>
              <a:rPr>
                <a:solidFill>
                  <a:schemeClr val="accent5">
                    <a:lumOff val="11617"/>
                  </a:schemeClr>
                </a:solidFill>
              </a:rPr>
              <a:t>Generals</a:t>
            </a:r>
          </a:p>
        </p:txBody>
      </p:sp>
      <p:sp>
        <p:nvSpPr>
          <p:cNvPr id="52" name="文本框 7"/>
          <p:cNvSpPr txBox="1"/>
          <p:nvPr/>
        </p:nvSpPr>
        <p:spPr>
          <a:xfrm>
            <a:off x="3580762" y="5184094"/>
            <a:ext cx="503047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0" indent="0" algn="ctr">
              <a:buSzTx/>
              <a:buNone/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GoBlock A2 TEAM</a:t>
            </a:r>
          </a:p>
        </p:txBody>
      </p:sp>
      <p:sp>
        <p:nvSpPr>
          <p:cNvPr id="53" name="矩形 8"/>
          <p:cNvSpPr txBox="1"/>
          <p:nvPr/>
        </p:nvSpPr>
        <p:spPr>
          <a:xfrm>
            <a:off x="1084374" y="3002280"/>
            <a:ext cx="1026562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indent="0" algn="ctr">
              <a:lnSpc>
                <a:spcPct val="150000"/>
              </a:lnSpc>
              <a:buSzTx/>
              <a:buNone/>
              <a:defRPr i="1" sz="5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>
                <a:solidFill>
                  <a:schemeClr val="accent5"/>
                </a:solidFill>
              </a:rPr>
              <a:t>P</a:t>
            </a:r>
            <a:r>
              <a:t>roof </a:t>
            </a:r>
            <a:r>
              <a:rPr>
                <a:solidFill>
                  <a:schemeClr val="accent5"/>
                </a:solidFill>
              </a:rPr>
              <a:t>o</a:t>
            </a:r>
            <a:r>
              <a:t>f </a:t>
            </a:r>
            <a:r>
              <a:rPr>
                <a:solidFill>
                  <a:schemeClr val="accent5"/>
                </a:solidFill>
              </a:rPr>
              <a:t>D</a:t>
            </a:r>
            <a:r>
              <a:t>emocratic </a:t>
            </a:r>
            <a:r>
              <a:rPr>
                <a:solidFill>
                  <a:schemeClr val="accent5"/>
                </a:solidFill>
              </a:rPr>
              <a:t>C</a:t>
            </a:r>
            <a:r>
              <a:t>redibility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"/>
          <p:cNvSpPr/>
          <p:nvPr/>
        </p:nvSpPr>
        <p:spPr>
          <a:xfrm>
            <a:off x="1114424" y="0"/>
            <a:ext cx="4114817" cy="6858000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矩形 2"/>
          <p:cNvSpPr/>
          <p:nvPr/>
        </p:nvSpPr>
        <p:spPr>
          <a:xfrm>
            <a:off x="6972292" y="0"/>
            <a:ext cx="4114816" cy="6858000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文本框 5"/>
          <p:cNvSpPr txBox="1"/>
          <p:nvPr/>
        </p:nvSpPr>
        <p:spPr>
          <a:xfrm>
            <a:off x="1114424" y="2881584"/>
            <a:ext cx="4114817" cy="26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26571" indent="-326571">
              <a:lnSpc>
                <a:spcPct val="15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기존 영지식 증명을 더 </a:t>
            </a:r>
            <a:r>
              <a:rPr b="1"/>
              <a:t>간결화</a:t>
            </a:r>
            <a:endParaRPr sz="1900"/>
          </a:p>
          <a:p>
            <a:pPr marL="326571" indent="-326571">
              <a:lnSpc>
                <a:spcPct val="15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비상호적인 환경에서 적용 가능하도록 변형</a:t>
            </a:r>
          </a:p>
          <a:p>
            <a:pPr marL="326571" indent="-326571">
              <a:lnSpc>
                <a:spcPct val="15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타원곡선암호 알고리즘 사용, 정보노출 없는  트랜잭션 송수신 가능</a:t>
            </a:r>
          </a:p>
          <a:p>
            <a:pPr marL="0" indent="0">
              <a:lnSpc>
                <a:spcPct val="12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</a:p>
          <a:p>
            <a:pPr marL="326571" indent="-326571">
              <a:lnSpc>
                <a:spcPct val="20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신뢰기관의 존재로 탈중앙화 특성이 낮음</a:t>
            </a:r>
          </a:p>
          <a:p>
            <a:pPr marL="326571" indent="-326571">
              <a:lnSpc>
                <a:spcPct val="20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증명자가 증명 생산하는 시간이 매우 느림</a:t>
            </a:r>
          </a:p>
        </p:txBody>
      </p:sp>
      <p:sp>
        <p:nvSpPr>
          <p:cNvPr id="158" name="文本框 6"/>
          <p:cNvSpPr txBox="1"/>
          <p:nvPr/>
        </p:nvSpPr>
        <p:spPr>
          <a:xfrm>
            <a:off x="6972292" y="2880758"/>
            <a:ext cx="4114816" cy="2266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26571" indent="-326571">
              <a:lnSpc>
                <a:spcPct val="20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신뢰기관의 존재가 불필요</a:t>
            </a:r>
          </a:p>
          <a:p>
            <a:pPr marL="326571" indent="-326571">
              <a:lnSpc>
                <a:spcPct val="20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충돌 저항성 해시함수 사용</a:t>
            </a:r>
          </a:p>
          <a:p>
            <a:pPr marL="326571" indent="-326571">
              <a:lnSpc>
                <a:spcPct val="15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복잡성 증가에도 연산처리능력 변동 거의 없어 </a:t>
            </a:r>
            <a:r>
              <a:rPr b="1" sz="2200">
                <a:solidFill>
                  <a:schemeClr val="accent1"/>
                </a:solidFill>
              </a:rPr>
              <a:t>확장성</a:t>
            </a:r>
            <a:r>
              <a:t> 측면에서 우월</a:t>
            </a:r>
          </a:p>
          <a:p>
            <a:pPr marL="326571" indent="-326571">
              <a:lnSpc>
                <a:spcPct val="200000"/>
              </a:lnSpc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빠른 증거생성시간 및 적당한 검증시간</a:t>
            </a:r>
          </a:p>
        </p:txBody>
      </p:sp>
      <p:sp>
        <p:nvSpPr>
          <p:cNvPr id="159" name="文本框 20"/>
          <p:cNvSpPr txBox="1"/>
          <p:nvPr/>
        </p:nvSpPr>
        <p:spPr>
          <a:xfrm>
            <a:off x="1369273" y="773742"/>
            <a:ext cx="493041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Zero-knowledge Proof</a:t>
            </a:r>
          </a:p>
        </p:txBody>
      </p:sp>
      <p:sp>
        <p:nvSpPr>
          <p:cNvPr id="160" name="文本框 3"/>
          <p:cNvSpPr txBox="1"/>
          <p:nvPr/>
        </p:nvSpPr>
        <p:spPr>
          <a:xfrm>
            <a:off x="1887663" y="2003697"/>
            <a:ext cx="25683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buSzTx/>
              <a:buNone/>
              <a:defRPr b="1" sz="32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zk-SNARKs</a:t>
            </a:r>
          </a:p>
        </p:txBody>
      </p:sp>
      <p:sp>
        <p:nvSpPr>
          <p:cNvPr id="161" name="文本框 3"/>
          <p:cNvSpPr txBox="1"/>
          <p:nvPr/>
        </p:nvSpPr>
        <p:spPr>
          <a:xfrm>
            <a:off x="7783135" y="2003697"/>
            <a:ext cx="249313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buSzTx/>
              <a:buNone/>
              <a:defRPr b="1" sz="3200">
                <a:solidFill>
                  <a:schemeClr val="accent1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zk-STARKs</a:t>
            </a:r>
          </a:p>
        </p:txBody>
      </p:sp>
      <p:sp>
        <p:nvSpPr>
          <p:cNvPr id="162" name="直线连接符 7"/>
          <p:cNvSpPr/>
          <p:nvPr/>
        </p:nvSpPr>
        <p:spPr>
          <a:xfrm>
            <a:off x="1114424" y="4543157"/>
            <a:ext cx="4114817" cy="1"/>
          </a:xfrm>
          <a:prstGeom prst="line">
            <a:avLst/>
          </a:prstGeom>
          <a:ln w="6350">
            <a:solidFill>
              <a:srgbClr val="FFFFFF">
                <a:alpha val="3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직사각형"/>
          <p:cNvSpPr/>
          <p:nvPr/>
        </p:nvSpPr>
        <p:spPr>
          <a:xfrm>
            <a:off x="7329274" y="2926260"/>
            <a:ext cx="2097675" cy="25274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직사각형"/>
          <p:cNvSpPr/>
          <p:nvPr/>
        </p:nvSpPr>
        <p:spPr>
          <a:xfrm>
            <a:off x="1463881" y="4742926"/>
            <a:ext cx="1332875" cy="252749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45719" rIns="45719" anchor="ctr"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927" y="5091910"/>
            <a:ext cx="4697396" cy="10740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67" name="文本框 20"/>
          <p:cNvSpPr txBox="1"/>
          <p:nvPr/>
        </p:nvSpPr>
        <p:spPr>
          <a:xfrm>
            <a:off x="986820" y="768889"/>
            <a:ext cx="831722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Differentiation of Existing Algorithms </a:t>
            </a:r>
          </a:p>
        </p:txBody>
      </p:sp>
      <p:pic>
        <p:nvPicPr>
          <p:cNvPr id="168" name="스크린샷 2021-06-28 오후 8.16.17.png" descr="스크린샷 2021-06-28 오후 8.16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6118" y="1596019"/>
            <a:ext cx="4313014" cy="31139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69" name="스크린샷 2021-06-28 오후 11.05.15.png" descr="스크린샷 2021-06-28 오후 11.05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7204" y="1831365"/>
            <a:ext cx="31750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文本框 3"/>
          <p:cNvSpPr txBox="1"/>
          <p:nvPr/>
        </p:nvSpPr>
        <p:spPr>
          <a:xfrm>
            <a:off x="8887132" y="3824751"/>
            <a:ext cx="3155216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buSzTx/>
              <a:buNone/>
              <a:defRPr b="1" sz="3200">
                <a:solidFill>
                  <a:schemeClr val="accent2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VRF</a:t>
            </a:r>
          </a:p>
          <a:p>
            <a:pPr lvl="1" marL="0" indent="228600" algn="ctr">
              <a:buSzTx/>
              <a:buNone/>
              <a:defRPr b="1" sz="1600">
                <a:solidFill>
                  <a:schemeClr val="accent2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(Verifiable Random Function)</a:t>
            </a:r>
          </a:p>
        </p:txBody>
      </p:sp>
      <p:sp>
        <p:nvSpPr>
          <p:cNvPr id="171" name="文本框 3"/>
          <p:cNvSpPr txBox="1"/>
          <p:nvPr/>
        </p:nvSpPr>
        <p:spPr>
          <a:xfrm>
            <a:off x="6953428" y="5071376"/>
            <a:ext cx="4542553" cy="80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lnSpc>
                <a:spcPct val="120000"/>
              </a:lnSpc>
              <a:buSzTx/>
              <a:buNone/>
              <a:defRPr b="1" sz="2100">
                <a:solidFill>
                  <a:schemeClr val="accent2">
                    <a:lumOff val="11813"/>
                  </a:schemeClr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Prototype Test target</a:t>
            </a:r>
          </a:p>
          <a:p>
            <a:pPr lvl="1" marL="0" indent="228600" algn="ctr">
              <a:lnSpc>
                <a:spcPct val="120000"/>
              </a:lnSpc>
              <a:buSzTx/>
              <a:buNone/>
              <a:defRPr b="1" sz="2100">
                <a:solidFill>
                  <a:schemeClr val="accent2">
                    <a:lumOff val="11813"/>
                  </a:schemeClr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아파트 재건축 조합, 비대면 인기 투표 등</a:t>
            </a:r>
          </a:p>
        </p:txBody>
      </p:sp>
      <p:sp>
        <p:nvSpPr>
          <p:cNvPr id="172" name="직사각형"/>
          <p:cNvSpPr/>
          <p:nvPr/>
        </p:nvSpPr>
        <p:spPr>
          <a:xfrm>
            <a:off x="2213004" y="1435325"/>
            <a:ext cx="2599242" cy="1163968"/>
          </a:xfrm>
          <a:prstGeom prst="rect">
            <a:avLst/>
          </a:prstGeom>
          <a:ln w="101600">
            <a:solidFill>
              <a:schemeClr val="accent6"/>
            </a:solidFill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文本框 3"/>
          <p:cNvSpPr txBox="1"/>
          <p:nvPr/>
        </p:nvSpPr>
        <p:spPr>
          <a:xfrm>
            <a:off x="6590174" y="3818401"/>
            <a:ext cx="186786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buSzTx/>
              <a:buNone/>
              <a:defRPr b="1" sz="3200">
                <a:solidFill>
                  <a:schemeClr val="accent2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mSCP</a:t>
            </a:r>
          </a:p>
          <a:p>
            <a:pPr lvl="1" marL="0" indent="228600" algn="ctr">
              <a:buSzTx/>
              <a:buNone/>
              <a:defRPr b="1" sz="1700">
                <a:solidFill>
                  <a:schemeClr val="accent2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(Modified SCP)</a:t>
            </a:r>
          </a:p>
        </p:txBody>
      </p:sp>
      <p:sp>
        <p:nvSpPr>
          <p:cNvPr id="174" name="文本框 3"/>
          <p:cNvSpPr txBox="1"/>
          <p:nvPr/>
        </p:nvSpPr>
        <p:spPr>
          <a:xfrm>
            <a:off x="8558662" y="3748551"/>
            <a:ext cx="599739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buSzTx/>
              <a:buNone/>
              <a:defRPr b="1" sz="3600">
                <a:solidFill>
                  <a:schemeClr val="accent2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57"/>
          <p:cNvGrpSpPr/>
          <p:nvPr/>
        </p:nvGrpSpPr>
        <p:grpSpPr>
          <a:xfrm>
            <a:off x="6876487" y="1752459"/>
            <a:ext cx="4908785" cy="4235458"/>
            <a:chOff x="0" y="0"/>
            <a:chExt cx="4908784" cy="4235456"/>
          </a:xfrm>
        </p:grpSpPr>
        <p:sp>
          <p:nvSpPr>
            <p:cNvPr id="176" name="Freeform 5"/>
            <p:cNvSpPr/>
            <p:nvPr/>
          </p:nvSpPr>
          <p:spPr>
            <a:xfrm>
              <a:off x="0" y="1803932"/>
              <a:ext cx="2365819" cy="2431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fill="norm" stroke="1" extrusionOk="0">
                  <a:moveTo>
                    <a:pt x="8037" y="0"/>
                  </a:moveTo>
                  <a:cubicBezTo>
                    <a:pt x="21136" y="7532"/>
                    <a:pt x="21136" y="7532"/>
                    <a:pt x="21136" y="7532"/>
                  </a:cubicBezTo>
                  <a:cubicBezTo>
                    <a:pt x="21136" y="21600"/>
                    <a:pt x="21136" y="21600"/>
                    <a:pt x="21136" y="21600"/>
                  </a:cubicBezTo>
                  <a:cubicBezTo>
                    <a:pt x="8037" y="21600"/>
                    <a:pt x="8037" y="21600"/>
                    <a:pt x="8037" y="21600"/>
                  </a:cubicBezTo>
                  <a:cubicBezTo>
                    <a:pt x="4657" y="21600"/>
                    <a:pt x="2079" y="20439"/>
                    <a:pt x="790" y="18315"/>
                  </a:cubicBezTo>
                  <a:cubicBezTo>
                    <a:pt x="-464" y="16192"/>
                    <a:pt x="-220" y="13504"/>
                    <a:pt x="1487" y="10684"/>
                  </a:cubicBezTo>
                  <a:cubicBezTo>
                    <a:pt x="6573" y="2422"/>
                    <a:pt x="6573" y="2422"/>
                    <a:pt x="6573" y="2422"/>
                  </a:cubicBezTo>
                </a:path>
              </a:pathLst>
            </a:custGeom>
            <a:noFill/>
            <a:ln w="19050" cap="flat">
              <a:solidFill>
                <a:srgbClr val="6362AE"/>
              </a:solidFill>
              <a:prstDash val="solid"/>
              <a:miter lim="8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indent="0" defTabSz="914400">
                <a:buSzTx/>
                <a:buNone/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177" name="Freeform 6"/>
            <p:cNvSpPr/>
            <p:nvPr/>
          </p:nvSpPr>
          <p:spPr>
            <a:xfrm>
              <a:off x="167882" y="2027846"/>
              <a:ext cx="2029946" cy="204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4" h="21600" fill="norm" stroke="1" extrusionOk="0">
                  <a:moveTo>
                    <a:pt x="7692" y="0"/>
                  </a:moveTo>
                  <a:cubicBezTo>
                    <a:pt x="5984" y="3035"/>
                    <a:pt x="4314" y="5991"/>
                    <a:pt x="3023" y="8317"/>
                  </a:cubicBezTo>
                  <a:cubicBezTo>
                    <a:pt x="1391" y="11194"/>
                    <a:pt x="1391" y="11194"/>
                    <a:pt x="1391" y="11194"/>
                  </a:cubicBezTo>
                  <a:cubicBezTo>
                    <a:pt x="-1836" y="16909"/>
                    <a:pt x="745" y="21600"/>
                    <a:pt x="7123" y="21600"/>
                  </a:cubicBezTo>
                  <a:cubicBezTo>
                    <a:pt x="10653" y="21600"/>
                    <a:pt x="10653" y="21600"/>
                    <a:pt x="10653" y="21600"/>
                  </a:cubicBezTo>
                  <a:cubicBezTo>
                    <a:pt x="13197" y="21600"/>
                    <a:pt x="16423" y="21600"/>
                    <a:pt x="19764" y="21600"/>
                  </a:cubicBezTo>
                  <a:cubicBezTo>
                    <a:pt x="19764" y="7528"/>
                    <a:pt x="19764" y="7528"/>
                    <a:pt x="19764" y="7528"/>
                  </a:cubicBezTo>
                  <a:lnTo>
                    <a:pt x="7692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 defTabSz="914400">
                <a:buSzTx/>
                <a:buNone/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178" name="Freeform 7"/>
            <p:cNvSpPr/>
            <p:nvPr/>
          </p:nvSpPr>
          <p:spPr>
            <a:xfrm>
              <a:off x="2548634" y="1822854"/>
              <a:ext cx="2360151" cy="2412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8" h="21600" fill="norm" stroke="1" extrusionOk="0">
                  <a:moveTo>
                    <a:pt x="0" y="21600"/>
                  </a:moveTo>
                  <a:cubicBezTo>
                    <a:pt x="70" y="7222"/>
                    <a:pt x="70" y="7222"/>
                    <a:pt x="70" y="7222"/>
                  </a:cubicBezTo>
                  <a:cubicBezTo>
                    <a:pt x="13155" y="0"/>
                    <a:pt x="13155" y="0"/>
                    <a:pt x="13155" y="0"/>
                  </a:cubicBezTo>
                  <a:cubicBezTo>
                    <a:pt x="19646" y="10599"/>
                    <a:pt x="19646" y="10599"/>
                    <a:pt x="19646" y="10599"/>
                  </a:cubicBezTo>
                  <a:cubicBezTo>
                    <a:pt x="21356" y="13441"/>
                    <a:pt x="21600" y="16150"/>
                    <a:pt x="20309" y="18290"/>
                  </a:cubicBezTo>
                  <a:cubicBezTo>
                    <a:pt x="19018" y="20430"/>
                    <a:pt x="16436" y="21600"/>
                    <a:pt x="13051" y="21600"/>
                  </a:cubicBezTo>
                  <a:cubicBezTo>
                    <a:pt x="2757" y="21600"/>
                    <a:pt x="2757" y="21600"/>
                    <a:pt x="2757" y="21600"/>
                  </a:cubicBezTo>
                </a:path>
              </a:pathLst>
            </a:custGeom>
            <a:noFill/>
            <a:ln w="19050" cap="flat">
              <a:solidFill>
                <a:srgbClr val="6362AE"/>
              </a:solidFill>
              <a:prstDash val="solid"/>
              <a:miter lim="8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indent="0" defTabSz="914400">
                <a:buSzTx/>
                <a:buNone/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179" name="Freeform 8"/>
            <p:cNvSpPr/>
            <p:nvPr/>
          </p:nvSpPr>
          <p:spPr>
            <a:xfrm>
              <a:off x="2719509" y="2038884"/>
              <a:ext cx="2018402" cy="2035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5" h="21600" fill="norm" stroke="1" extrusionOk="0">
                  <a:moveTo>
                    <a:pt x="12594" y="21600"/>
                  </a:moveTo>
                  <a:cubicBezTo>
                    <a:pt x="19005" y="21600"/>
                    <a:pt x="21600" y="16884"/>
                    <a:pt x="18356" y="11137"/>
                  </a:cubicBezTo>
                  <a:cubicBezTo>
                    <a:pt x="16753" y="8244"/>
                    <a:pt x="16753" y="8244"/>
                    <a:pt x="16753" y="8244"/>
                  </a:cubicBezTo>
                  <a:cubicBezTo>
                    <a:pt x="15418" y="5945"/>
                    <a:pt x="13815" y="3012"/>
                    <a:pt x="12098" y="0"/>
                  </a:cubicBezTo>
                  <a:cubicBezTo>
                    <a:pt x="12098" y="0"/>
                    <a:pt x="12098" y="0"/>
                    <a:pt x="12098" y="0"/>
                  </a:cubicBezTo>
                  <a:cubicBezTo>
                    <a:pt x="38" y="7253"/>
                    <a:pt x="38" y="7253"/>
                    <a:pt x="38" y="725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320" y="21600"/>
                    <a:pt x="6526" y="21600"/>
                    <a:pt x="9083" y="21600"/>
                  </a:cubicBezTo>
                  <a:lnTo>
                    <a:pt x="12594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 defTabSz="914400">
                <a:buSzTx/>
                <a:buNone/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180" name="Freeform 9"/>
            <p:cNvSpPr/>
            <p:nvPr/>
          </p:nvSpPr>
          <p:spPr>
            <a:xfrm>
              <a:off x="997179" y="0"/>
              <a:ext cx="2908568" cy="2442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499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14565"/>
                    <a:pt x="0" y="14565"/>
                    <a:pt x="0" y="14565"/>
                  </a:cubicBezTo>
                  <a:cubicBezTo>
                    <a:pt x="5270" y="4294"/>
                    <a:pt x="5270" y="4294"/>
                    <a:pt x="5270" y="4294"/>
                  </a:cubicBezTo>
                  <a:cubicBezTo>
                    <a:pt x="6688" y="1519"/>
                    <a:pt x="8657" y="0"/>
                    <a:pt x="10829" y="0"/>
                  </a:cubicBezTo>
                  <a:cubicBezTo>
                    <a:pt x="12972" y="0"/>
                    <a:pt x="14940" y="1519"/>
                    <a:pt x="16388" y="4294"/>
                  </a:cubicBezTo>
                  <a:cubicBezTo>
                    <a:pt x="20471" y="12286"/>
                    <a:pt x="20471" y="12286"/>
                    <a:pt x="20471" y="12286"/>
                  </a:cubicBezTo>
                </a:path>
              </a:pathLst>
            </a:custGeom>
            <a:noFill/>
            <a:ln w="19050" cap="flat">
              <a:solidFill>
                <a:srgbClr val="6362AE"/>
              </a:solidFill>
              <a:prstDash val="solid"/>
              <a:miter lim="8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indent="0" defTabSz="914400">
                <a:buSzTx/>
                <a:buNone/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181" name="Freeform 10"/>
            <p:cNvSpPr/>
            <p:nvPr/>
          </p:nvSpPr>
          <p:spPr>
            <a:xfrm>
              <a:off x="1233812" y="181723"/>
              <a:ext cx="2449063" cy="209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91" fill="norm" stroke="1" extrusionOk="0">
                  <a:moveTo>
                    <a:pt x="10800" y="20291"/>
                  </a:moveTo>
                  <a:cubicBezTo>
                    <a:pt x="21600" y="13753"/>
                    <a:pt x="21600" y="13753"/>
                    <a:pt x="21600" y="13753"/>
                  </a:cubicBezTo>
                  <a:cubicBezTo>
                    <a:pt x="20155" y="11116"/>
                    <a:pt x="18745" y="8588"/>
                    <a:pt x="17610" y="6565"/>
                  </a:cubicBezTo>
                  <a:cubicBezTo>
                    <a:pt x="16131" y="3928"/>
                    <a:pt x="16131" y="3928"/>
                    <a:pt x="16131" y="3928"/>
                  </a:cubicBezTo>
                  <a:cubicBezTo>
                    <a:pt x="13208" y="-1309"/>
                    <a:pt x="8427" y="-1309"/>
                    <a:pt x="5503" y="3928"/>
                  </a:cubicBezTo>
                  <a:cubicBezTo>
                    <a:pt x="4024" y="6565"/>
                    <a:pt x="4024" y="6565"/>
                    <a:pt x="4024" y="6565"/>
                  </a:cubicBezTo>
                  <a:cubicBezTo>
                    <a:pt x="2889" y="8624"/>
                    <a:pt x="1479" y="11153"/>
                    <a:pt x="0" y="13789"/>
                  </a:cubicBezTo>
                  <a:cubicBezTo>
                    <a:pt x="0" y="13789"/>
                    <a:pt x="0" y="13789"/>
                    <a:pt x="0" y="13789"/>
                  </a:cubicBezTo>
                  <a:lnTo>
                    <a:pt x="10800" y="2029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 defTabSz="914400">
                <a:buSzTx/>
                <a:buNone/>
                <a:defRPr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182" name="TextBox 27"/>
            <p:cNvSpPr txBox="1"/>
            <p:nvPr/>
          </p:nvSpPr>
          <p:spPr>
            <a:xfrm>
              <a:off x="1821720" y="879734"/>
              <a:ext cx="1333070" cy="1263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0" indent="0" algn="ctr" defTabSz="914400">
                <a:buSzTx/>
                <a:buNone/>
                <a:defRPr b="1">
                  <a:solidFill>
                    <a:schemeClr val="accent6"/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Ricardian Contract</a:t>
              </a:r>
            </a:p>
          </p:txBody>
        </p:sp>
        <p:grpSp>
          <p:nvGrpSpPr>
            <p:cNvPr id="199" name="Group 28"/>
            <p:cNvGrpSpPr/>
            <p:nvPr/>
          </p:nvGrpSpPr>
          <p:grpSpPr>
            <a:xfrm>
              <a:off x="2314192" y="636902"/>
              <a:ext cx="348127" cy="333164"/>
              <a:chOff x="0" y="0"/>
              <a:chExt cx="348125" cy="333163"/>
            </a:xfrm>
          </p:grpSpPr>
          <p:sp>
            <p:nvSpPr>
              <p:cNvPr id="183" name="Freeform 16"/>
              <p:cNvSpPr/>
              <p:nvPr/>
            </p:nvSpPr>
            <p:spPr>
              <a:xfrm>
                <a:off x="159362" y="152574"/>
                <a:ext cx="188764" cy="180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21600"/>
                    </a:moveTo>
                    <a:cubicBezTo>
                      <a:pt x="4865" y="21600"/>
                      <a:pt x="0" y="16774"/>
                      <a:pt x="0" y="10819"/>
                    </a:cubicBezTo>
                    <a:cubicBezTo>
                      <a:pt x="0" y="4865"/>
                      <a:pt x="4865" y="0"/>
                      <a:pt x="10819" y="0"/>
                    </a:cubicBezTo>
                    <a:cubicBezTo>
                      <a:pt x="16774" y="0"/>
                      <a:pt x="21600" y="4865"/>
                      <a:pt x="21600" y="10819"/>
                    </a:cubicBezTo>
                    <a:cubicBezTo>
                      <a:pt x="21600" y="16774"/>
                      <a:pt x="16774" y="21600"/>
                      <a:pt x="10819" y="21600"/>
                    </a:cubicBezTo>
                    <a:close/>
                    <a:moveTo>
                      <a:pt x="10819" y="1674"/>
                    </a:moveTo>
                    <a:cubicBezTo>
                      <a:pt x="5760" y="1674"/>
                      <a:pt x="1674" y="5760"/>
                      <a:pt x="1674" y="10819"/>
                    </a:cubicBezTo>
                    <a:cubicBezTo>
                      <a:pt x="1674" y="15840"/>
                      <a:pt x="5760" y="19926"/>
                      <a:pt x="10819" y="19926"/>
                    </a:cubicBezTo>
                    <a:cubicBezTo>
                      <a:pt x="15840" y="19926"/>
                      <a:pt x="19926" y="15840"/>
                      <a:pt x="19926" y="10819"/>
                    </a:cubicBezTo>
                    <a:cubicBezTo>
                      <a:pt x="19926" y="5760"/>
                      <a:pt x="15840" y="1674"/>
                      <a:pt x="10819" y="16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84" name="Freeform 17"/>
              <p:cNvSpPr/>
              <p:nvPr/>
            </p:nvSpPr>
            <p:spPr>
              <a:xfrm>
                <a:off x="203012" y="208292"/>
                <a:ext cx="101544" cy="69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7" h="21399" fill="norm" stroke="1" extrusionOk="0">
                    <a:moveTo>
                      <a:pt x="7610" y="21399"/>
                    </a:moveTo>
                    <a:cubicBezTo>
                      <a:pt x="7254" y="21399"/>
                      <a:pt x="6826" y="21198"/>
                      <a:pt x="6541" y="20796"/>
                    </a:cubicBezTo>
                    <a:cubicBezTo>
                      <a:pt x="482" y="12257"/>
                      <a:pt x="482" y="12257"/>
                      <a:pt x="482" y="12257"/>
                    </a:cubicBezTo>
                    <a:cubicBezTo>
                      <a:pt x="-160" y="11352"/>
                      <a:pt x="-160" y="10046"/>
                      <a:pt x="482" y="9243"/>
                    </a:cubicBezTo>
                    <a:cubicBezTo>
                      <a:pt x="1052" y="8339"/>
                      <a:pt x="1979" y="8339"/>
                      <a:pt x="2620" y="9243"/>
                    </a:cubicBezTo>
                    <a:cubicBezTo>
                      <a:pt x="7610" y="16275"/>
                      <a:pt x="7610" y="16275"/>
                      <a:pt x="7610" y="16275"/>
                    </a:cubicBezTo>
                    <a:cubicBezTo>
                      <a:pt x="18731" y="603"/>
                      <a:pt x="18731" y="603"/>
                      <a:pt x="18731" y="603"/>
                    </a:cubicBezTo>
                    <a:cubicBezTo>
                      <a:pt x="19301" y="-201"/>
                      <a:pt x="20228" y="-201"/>
                      <a:pt x="20870" y="603"/>
                    </a:cubicBezTo>
                    <a:cubicBezTo>
                      <a:pt x="21440" y="1507"/>
                      <a:pt x="21440" y="2813"/>
                      <a:pt x="20870" y="3617"/>
                    </a:cubicBezTo>
                    <a:cubicBezTo>
                      <a:pt x="8680" y="20796"/>
                      <a:pt x="8680" y="20796"/>
                      <a:pt x="8680" y="20796"/>
                    </a:cubicBezTo>
                    <a:cubicBezTo>
                      <a:pt x="8394" y="21198"/>
                      <a:pt x="7967" y="21399"/>
                      <a:pt x="7610" y="213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85" name="Freeform 18"/>
              <p:cNvSpPr/>
              <p:nvPr/>
            </p:nvSpPr>
            <p:spPr>
              <a:xfrm>
                <a:off x="43462" y="83360"/>
                <a:ext cx="79896" cy="14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578" y="21600"/>
                    </a:moveTo>
                    <a:cubicBezTo>
                      <a:pt x="1930" y="21600"/>
                      <a:pt x="1930" y="21600"/>
                      <a:pt x="1930" y="21600"/>
                    </a:cubicBezTo>
                    <a:cubicBezTo>
                      <a:pt x="919" y="21600"/>
                      <a:pt x="0" y="16577"/>
                      <a:pt x="0" y="10549"/>
                    </a:cubicBezTo>
                    <a:cubicBezTo>
                      <a:pt x="0" y="5023"/>
                      <a:pt x="919" y="0"/>
                      <a:pt x="1930" y="0"/>
                    </a:cubicBezTo>
                    <a:cubicBezTo>
                      <a:pt x="19578" y="0"/>
                      <a:pt x="19578" y="0"/>
                      <a:pt x="19578" y="0"/>
                    </a:cubicBezTo>
                    <a:cubicBezTo>
                      <a:pt x="20681" y="0"/>
                      <a:pt x="21600" y="5023"/>
                      <a:pt x="21600" y="10549"/>
                    </a:cubicBezTo>
                    <a:cubicBezTo>
                      <a:pt x="21600" y="16577"/>
                      <a:pt x="20681" y="21600"/>
                      <a:pt x="1957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86" name="Freeform 19"/>
              <p:cNvSpPr/>
              <p:nvPr/>
            </p:nvSpPr>
            <p:spPr>
              <a:xfrm>
                <a:off x="43462" y="124971"/>
                <a:ext cx="130528" cy="14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19" y="21600"/>
                    </a:moveTo>
                    <a:cubicBezTo>
                      <a:pt x="1181" y="21600"/>
                      <a:pt x="1181" y="21600"/>
                      <a:pt x="1181" y="21600"/>
                    </a:cubicBezTo>
                    <a:cubicBezTo>
                      <a:pt x="562" y="21600"/>
                      <a:pt x="0" y="16577"/>
                      <a:pt x="0" y="10549"/>
                    </a:cubicBezTo>
                    <a:cubicBezTo>
                      <a:pt x="0" y="5023"/>
                      <a:pt x="562" y="0"/>
                      <a:pt x="1181" y="0"/>
                    </a:cubicBezTo>
                    <a:cubicBezTo>
                      <a:pt x="20419" y="0"/>
                      <a:pt x="20419" y="0"/>
                      <a:pt x="20419" y="0"/>
                    </a:cubicBezTo>
                    <a:cubicBezTo>
                      <a:pt x="21037" y="0"/>
                      <a:pt x="21600" y="5023"/>
                      <a:pt x="21600" y="10549"/>
                    </a:cubicBezTo>
                    <a:cubicBezTo>
                      <a:pt x="21600" y="16577"/>
                      <a:pt x="21037" y="21600"/>
                      <a:pt x="2041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87" name="Freeform 20"/>
              <p:cNvSpPr/>
              <p:nvPr/>
            </p:nvSpPr>
            <p:spPr>
              <a:xfrm>
                <a:off x="43462" y="166583"/>
                <a:ext cx="101698" cy="14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11" y="21600"/>
                    </a:moveTo>
                    <a:cubicBezTo>
                      <a:pt x="1517" y="21600"/>
                      <a:pt x="1517" y="21600"/>
                      <a:pt x="1517" y="21600"/>
                    </a:cubicBezTo>
                    <a:cubicBezTo>
                      <a:pt x="722" y="21600"/>
                      <a:pt x="0" y="16577"/>
                      <a:pt x="0" y="10549"/>
                    </a:cubicBezTo>
                    <a:cubicBezTo>
                      <a:pt x="0" y="5023"/>
                      <a:pt x="722" y="0"/>
                      <a:pt x="1517" y="0"/>
                    </a:cubicBezTo>
                    <a:cubicBezTo>
                      <a:pt x="20011" y="0"/>
                      <a:pt x="20011" y="0"/>
                      <a:pt x="20011" y="0"/>
                    </a:cubicBezTo>
                    <a:cubicBezTo>
                      <a:pt x="20878" y="0"/>
                      <a:pt x="21600" y="5023"/>
                      <a:pt x="21600" y="10549"/>
                    </a:cubicBezTo>
                    <a:cubicBezTo>
                      <a:pt x="21600" y="16577"/>
                      <a:pt x="20878" y="21600"/>
                      <a:pt x="2001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88" name="Freeform 21"/>
              <p:cNvSpPr/>
              <p:nvPr/>
            </p:nvSpPr>
            <p:spPr>
              <a:xfrm>
                <a:off x="43462" y="208331"/>
                <a:ext cx="87067" cy="13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28" y="21600"/>
                    </a:moveTo>
                    <a:cubicBezTo>
                      <a:pt x="1772" y="21600"/>
                      <a:pt x="1772" y="21600"/>
                      <a:pt x="1772" y="21600"/>
                    </a:cubicBezTo>
                    <a:cubicBezTo>
                      <a:pt x="844" y="21600"/>
                      <a:pt x="0" y="16577"/>
                      <a:pt x="0" y="10549"/>
                    </a:cubicBezTo>
                    <a:cubicBezTo>
                      <a:pt x="0" y="5023"/>
                      <a:pt x="844" y="0"/>
                      <a:pt x="1772" y="0"/>
                    </a:cubicBezTo>
                    <a:cubicBezTo>
                      <a:pt x="19828" y="0"/>
                      <a:pt x="19828" y="0"/>
                      <a:pt x="19828" y="0"/>
                    </a:cubicBezTo>
                    <a:cubicBezTo>
                      <a:pt x="20756" y="0"/>
                      <a:pt x="21600" y="5023"/>
                      <a:pt x="21600" y="10549"/>
                    </a:cubicBezTo>
                    <a:cubicBezTo>
                      <a:pt x="21600" y="16577"/>
                      <a:pt x="20756" y="21600"/>
                      <a:pt x="1982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89" name="Freeform 22"/>
              <p:cNvSpPr/>
              <p:nvPr/>
            </p:nvSpPr>
            <p:spPr>
              <a:xfrm>
                <a:off x="0" y="-1"/>
                <a:ext cx="246426" cy="305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347" y="21600"/>
                    </a:moveTo>
                    <a:cubicBezTo>
                      <a:pt x="626" y="21600"/>
                      <a:pt x="626" y="21600"/>
                      <a:pt x="626" y="21600"/>
                    </a:cubicBezTo>
                    <a:cubicBezTo>
                      <a:pt x="298" y="21600"/>
                      <a:pt x="0" y="21370"/>
                      <a:pt x="0" y="21094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0" y="230"/>
                      <a:pt x="298" y="0"/>
                      <a:pt x="626" y="0"/>
                    </a:cubicBezTo>
                    <a:cubicBezTo>
                      <a:pt x="14628" y="0"/>
                      <a:pt x="14628" y="0"/>
                      <a:pt x="14628" y="0"/>
                    </a:cubicBezTo>
                    <a:cubicBezTo>
                      <a:pt x="14777" y="0"/>
                      <a:pt x="14956" y="46"/>
                      <a:pt x="15075" y="138"/>
                    </a:cubicBezTo>
                    <a:cubicBezTo>
                      <a:pt x="21421" y="5061"/>
                      <a:pt x="21421" y="5061"/>
                      <a:pt x="21421" y="5061"/>
                    </a:cubicBezTo>
                    <a:cubicBezTo>
                      <a:pt x="21540" y="5153"/>
                      <a:pt x="21600" y="5268"/>
                      <a:pt x="21600" y="5406"/>
                    </a:cubicBezTo>
                    <a:cubicBezTo>
                      <a:pt x="21600" y="9316"/>
                      <a:pt x="21600" y="9316"/>
                      <a:pt x="21600" y="9316"/>
                    </a:cubicBezTo>
                    <a:cubicBezTo>
                      <a:pt x="21600" y="9592"/>
                      <a:pt x="21332" y="9822"/>
                      <a:pt x="20974" y="9822"/>
                    </a:cubicBezTo>
                    <a:cubicBezTo>
                      <a:pt x="20617" y="9822"/>
                      <a:pt x="20349" y="9592"/>
                      <a:pt x="20349" y="9316"/>
                    </a:cubicBezTo>
                    <a:cubicBezTo>
                      <a:pt x="20349" y="5590"/>
                      <a:pt x="20349" y="5590"/>
                      <a:pt x="20349" y="5590"/>
                    </a:cubicBezTo>
                    <a:cubicBezTo>
                      <a:pt x="14360" y="989"/>
                      <a:pt x="14360" y="989"/>
                      <a:pt x="14360" y="989"/>
                    </a:cubicBezTo>
                    <a:cubicBezTo>
                      <a:pt x="1281" y="989"/>
                      <a:pt x="1281" y="989"/>
                      <a:pt x="1281" y="989"/>
                    </a:cubicBezTo>
                    <a:cubicBezTo>
                      <a:pt x="1281" y="20611"/>
                      <a:pt x="1281" y="20611"/>
                      <a:pt x="1281" y="20611"/>
                    </a:cubicBezTo>
                    <a:cubicBezTo>
                      <a:pt x="13347" y="20611"/>
                      <a:pt x="13347" y="20611"/>
                      <a:pt x="13347" y="20611"/>
                    </a:cubicBezTo>
                    <a:cubicBezTo>
                      <a:pt x="13705" y="20611"/>
                      <a:pt x="13973" y="20841"/>
                      <a:pt x="13973" y="21094"/>
                    </a:cubicBezTo>
                    <a:cubicBezTo>
                      <a:pt x="13973" y="21370"/>
                      <a:pt x="13705" y="21600"/>
                      <a:pt x="1334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0" name="Freeform 23"/>
              <p:cNvSpPr/>
              <p:nvPr/>
            </p:nvSpPr>
            <p:spPr>
              <a:xfrm>
                <a:off x="159359" y="0"/>
                <a:ext cx="87067" cy="83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28" y="21600"/>
                    </a:moveTo>
                    <a:cubicBezTo>
                      <a:pt x="1856" y="21600"/>
                      <a:pt x="1856" y="21600"/>
                      <a:pt x="1856" y="21600"/>
                    </a:cubicBezTo>
                    <a:cubicBezTo>
                      <a:pt x="844" y="21600"/>
                      <a:pt x="0" y="20756"/>
                      <a:pt x="0" y="19828"/>
                    </a:cubicBezTo>
                    <a:cubicBezTo>
                      <a:pt x="0" y="1772"/>
                      <a:pt x="0" y="1772"/>
                      <a:pt x="0" y="1772"/>
                    </a:cubicBezTo>
                    <a:cubicBezTo>
                      <a:pt x="0" y="844"/>
                      <a:pt x="844" y="0"/>
                      <a:pt x="1856" y="0"/>
                    </a:cubicBezTo>
                    <a:cubicBezTo>
                      <a:pt x="2784" y="0"/>
                      <a:pt x="3628" y="844"/>
                      <a:pt x="3628" y="1772"/>
                    </a:cubicBezTo>
                    <a:cubicBezTo>
                      <a:pt x="3628" y="17972"/>
                      <a:pt x="3628" y="17972"/>
                      <a:pt x="3628" y="17972"/>
                    </a:cubicBezTo>
                    <a:cubicBezTo>
                      <a:pt x="19828" y="17972"/>
                      <a:pt x="19828" y="17972"/>
                      <a:pt x="19828" y="17972"/>
                    </a:cubicBezTo>
                    <a:cubicBezTo>
                      <a:pt x="20841" y="17972"/>
                      <a:pt x="21600" y="18816"/>
                      <a:pt x="21600" y="19828"/>
                    </a:cubicBezTo>
                    <a:cubicBezTo>
                      <a:pt x="21600" y="20756"/>
                      <a:pt x="20841" y="21600"/>
                      <a:pt x="1982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1" name="Freeform 16"/>
              <p:cNvSpPr/>
              <p:nvPr/>
            </p:nvSpPr>
            <p:spPr>
              <a:xfrm>
                <a:off x="159362" y="152574"/>
                <a:ext cx="188764" cy="180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21600"/>
                    </a:moveTo>
                    <a:cubicBezTo>
                      <a:pt x="4865" y="21600"/>
                      <a:pt x="0" y="16774"/>
                      <a:pt x="0" y="10819"/>
                    </a:cubicBezTo>
                    <a:cubicBezTo>
                      <a:pt x="0" y="4865"/>
                      <a:pt x="4865" y="0"/>
                      <a:pt x="10819" y="0"/>
                    </a:cubicBezTo>
                    <a:cubicBezTo>
                      <a:pt x="16774" y="0"/>
                      <a:pt x="21600" y="4865"/>
                      <a:pt x="21600" y="10819"/>
                    </a:cubicBezTo>
                    <a:cubicBezTo>
                      <a:pt x="21600" y="16774"/>
                      <a:pt x="16774" y="21600"/>
                      <a:pt x="10819" y="21600"/>
                    </a:cubicBezTo>
                    <a:close/>
                    <a:moveTo>
                      <a:pt x="10819" y="1674"/>
                    </a:moveTo>
                    <a:cubicBezTo>
                      <a:pt x="5760" y="1674"/>
                      <a:pt x="1674" y="5760"/>
                      <a:pt x="1674" y="10819"/>
                    </a:cubicBezTo>
                    <a:cubicBezTo>
                      <a:pt x="1674" y="15840"/>
                      <a:pt x="5760" y="19926"/>
                      <a:pt x="10819" y="19926"/>
                    </a:cubicBezTo>
                    <a:cubicBezTo>
                      <a:pt x="15840" y="19926"/>
                      <a:pt x="19926" y="15840"/>
                      <a:pt x="19926" y="10819"/>
                    </a:cubicBezTo>
                    <a:cubicBezTo>
                      <a:pt x="19926" y="5760"/>
                      <a:pt x="15840" y="1674"/>
                      <a:pt x="10819" y="16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2" name="Freeform 17"/>
              <p:cNvSpPr/>
              <p:nvPr/>
            </p:nvSpPr>
            <p:spPr>
              <a:xfrm>
                <a:off x="203011" y="208292"/>
                <a:ext cx="101545" cy="69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7" h="21399" fill="norm" stroke="1" extrusionOk="0">
                    <a:moveTo>
                      <a:pt x="7610" y="21399"/>
                    </a:moveTo>
                    <a:cubicBezTo>
                      <a:pt x="7254" y="21399"/>
                      <a:pt x="6826" y="21198"/>
                      <a:pt x="6541" y="20796"/>
                    </a:cubicBezTo>
                    <a:cubicBezTo>
                      <a:pt x="482" y="12257"/>
                      <a:pt x="482" y="12257"/>
                      <a:pt x="482" y="12257"/>
                    </a:cubicBezTo>
                    <a:cubicBezTo>
                      <a:pt x="-160" y="11352"/>
                      <a:pt x="-160" y="10046"/>
                      <a:pt x="482" y="9243"/>
                    </a:cubicBezTo>
                    <a:cubicBezTo>
                      <a:pt x="1052" y="8339"/>
                      <a:pt x="1979" y="8339"/>
                      <a:pt x="2620" y="9243"/>
                    </a:cubicBezTo>
                    <a:cubicBezTo>
                      <a:pt x="7610" y="16275"/>
                      <a:pt x="7610" y="16275"/>
                      <a:pt x="7610" y="16275"/>
                    </a:cubicBezTo>
                    <a:cubicBezTo>
                      <a:pt x="18731" y="603"/>
                      <a:pt x="18731" y="603"/>
                      <a:pt x="18731" y="603"/>
                    </a:cubicBezTo>
                    <a:cubicBezTo>
                      <a:pt x="19301" y="-201"/>
                      <a:pt x="20228" y="-201"/>
                      <a:pt x="20870" y="603"/>
                    </a:cubicBezTo>
                    <a:cubicBezTo>
                      <a:pt x="21440" y="1507"/>
                      <a:pt x="21440" y="2813"/>
                      <a:pt x="20870" y="3617"/>
                    </a:cubicBezTo>
                    <a:cubicBezTo>
                      <a:pt x="8680" y="20796"/>
                      <a:pt x="8680" y="20796"/>
                      <a:pt x="8680" y="20796"/>
                    </a:cubicBezTo>
                    <a:cubicBezTo>
                      <a:pt x="8394" y="21198"/>
                      <a:pt x="7967" y="21399"/>
                      <a:pt x="7610" y="213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3" name="Freeform 18"/>
              <p:cNvSpPr/>
              <p:nvPr/>
            </p:nvSpPr>
            <p:spPr>
              <a:xfrm>
                <a:off x="43461" y="83360"/>
                <a:ext cx="79896" cy="14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578" y="21600"/>
                    </a:moveTo>
                    <a:cubicBezTo>
                      <a:pt x="1930" y="21600"/>
                      <a:pt x="1930" y="21600"/>
                      <a:pt x="1930" y="21600"/>
                    </a:cubicBezTo>
                    <a:cubicBezTo>
                      <a:pt x="919" y="21600"/>
                      <a:pt x="0" y="16577"/>
                      <a:pt x="0" y="10549"/>
                    </a:cubicBezTo>
                    <a:cubicBezTo>
                      <a:pt x="0" y="5023"/>
                      <a:pt x="919" y="0"/>
                      <a:pt x="1930" y="0"/>
                    </a:cubicBezTo>
                    <a:cubicBezTo>
                      <a:pt x="19578" y="0"/>
                      <a:pt x="19578" y="0"/>
                      <a:pt x="19578" y="0"/>
                    </a:cubicBezTo>
                    <a:cubicBezTo>
                      <a:pt x="20681" y="0"/>
                      <a:pt x="21600" y="5023"/>
                      <a:pt x="21600" y="10549"/>
                    </a:cubicBezTo>
                    <a:cubicBezTo>
                      <a:pt x="21600" y="16577"/>
                      <a:pt x="20681" y="21600"/>
                      <a:pt x="1957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4" name="Freeform 19"/>
              <p:cNvSpPr/>
              <p:nvPr/>
            </p:nvSpPr>
            <p:spPr>
              <a:xfrm>
                <a:off x="43461" y="124971"/>
                <a:ext cx="130529" cy="14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19" y="21600"/>
                    </a:moveTo>
                    <a:cubicBezTo>
                      <a:pt x="1181" y="21600"/>
                      <a:pt x="1181" y="21600"/>
                      <a:pt x="1181" y="21600"/>
                    </a:cubicBezTo>
                    <a:cubicBezTo>
                      <a:pt x="562" y="21600"/>
                      <a:pt x="0" y="16577"/>
                      <a:pt x="0" y="10549"/>
                    </a:cubicBezTo>
                    <a:cubicBezTo>
                      <a:pt x="0" y="5023"/>
                      <a:pt x="562" y="0"/>
                      <a:pt x="1181" y="0"/>
                    </a:cubicBezTo>
                    <a:cubicBezTo>
                      <a:pt x="20419" y="0"/>
                      <a:pt x="20419" y="0"/>
                      <a:pt x="20419" y="0"/>
                    </a:cubicBezTo>
                    <a:cubicBezTo>
                      <a:pt x="21037" y="0"/>
                      <a:pt x="21600" y="5023"/>
                      <a:pt x="21600" y="10549"/>
                    </a:cubicBezTo>
                    <a:cubicBezTo>
                      <a:pt x="21600" y="16577"/>
                      <a:pt x="21037" y="21600"/>
                      <a:pt x="20419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5" name="Freeform 20"/>
              <p:cNvSpPr/>
              <p:nvPr/>
            </p:nvSpPr>
            <p:spPr>
              <a:xfrm>
                <a:off x="43461" y="166583"/>
                <a:ext cx="101699" cy="14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11" y="21600"/>
                    </a:moveTo>
                    <a:cubicBezTo>
                      <a:pt x="1517" y="21600"/>
                      <a:pt x="1517" y="21600"/>
                      <a:pt x="1517" y="21600"/>
                    </a:cubicBezTo>
                    <a:cubicBezTo>
                      <a:pt x="722" y="21600"/>
                      <a:pt x="0" y="16577"/>
                      <a:pt x="0" y="10549"/>
                    </a:cubicBezTo>
                    <a:cubicBezTo>
                      <a:pt x="0" y="5023"/>
                      <a:pt x="722" y="0"/>
                      <a:pt x="1517" y="0"/>
                    </a:cubicBezTo>
                    <a:cubicBezTo>
                      <a:pt x="20011" y="0"/>
                      <a:pt x="20011" y="0"/>
                      <a:pt x="20011" y="0"/>
                    </a:cubicBezTo>
                    <a:cubicBezTo>
                      <a:pt x="20878" y="0"/>
                      <a:pt x="21600" y="5023"/>
                      <a:pt x="21600" y="10549"/>
                    </a:cubicBezTo>
                    <a:cubicBezTo>
                      <a:pt x="21600" y="16577"/>
                      <a:pt x="20878" y="21600"/>
                      <a:pt x="2001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6" name="Freeform 21"/>
              <p:cNvSpPr/>
              <p:nvPr/>
            </p:nvSpPr>
            <p:spPr>
              <a:xfrm>
                <a:off x="43461" y="208331"/>
                <a:ext cx="87068" cy="138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28" y="21600"/>
                    </a:moveTo>
                    <a:cubicBezTo>
                      <a:pt x="1772" y="21600"/>
                      <a:pt x="1772" y="21600"/>
                      <a:pt x="1772" y="21600"/>
                    </a:cubicBezTo>
                    <a:cubicBezTo>
                      <a:pt x="844" y="21600"/>
                      <a:pt x="0" y="16577"/>
                      <a:pt x="0" y="10549"/>
                    </a:cubicBezTo>
                    <a:cubicBezTo>
                      <a:pt x="0" y="5023"/>
                      <a:pt x="844" y="0"/>
                      <a:pt x="1772" y="0"/>
                    </a:cubicBezTo>
                    <a:cubicBezTo>
                      <a:pt x="19828" y="0"/>
                      <a:pt x="19828" y="0"/>
                      <a:pt x="19828" y="0"/>
                    </a:cubicBezTo>
                    <a:cubicBezTo>
                      <a:pt x="20756" y="0"/>
                      <a:pt x="21600" y="5023"/>
                      <a:pt x="21600" y="10549"/>
                    </a:cubicBezTo>
                    <a:cubicBezTo>
                      <a:pt x="21600" y="16577"/>
                      <a:pt x="20756" y="21600"/>
                      <a:pt x="1982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7" name="Freeform 22"/>
              <p:cNvSpPr/>
              <p:nvPr/>
            </p:nvSpPr>
            <p:spPr>
              <a:xfrm>
                <a:off x="0" y="-1"/>
                <a:ext cx="246426" cy="305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347" y="21600"/>
                    </a:moveTo>
                    <a:cubicBezTo>
                      <a:pt x="626" y="21600"/>
                      <a:pt x="626" y="21600"/>
                      <a:pt x="626" y="21600"/>
                    </a:cubicBezTo>
                    <a:cubicBezTo>
                      <a:pt x="298" y="21600"/>
                      <a:pt x="0" y="21370"/>
                      <a:pt x="0" y="21094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0" y="230"/>
                      <a:pt x="298" y="0"/>
                      <a:pt x="626" y="0"/>
                    </a:cubicBezTo>
                    <a:cubicBezTo>
                      <a:pt x="14628" y="0"/>
                      <a:pt x="14628" y="0"/>
                      <a:pt x="14628" y="0"/>
                    </a:cubicBezTo>
                    <a:cubicBezTo>
                      <a:pt x="14777" y="0"/>
                      <a:pt x="14956" y="46"/>
                      <a:pt x="15075" y="138"/>
                    </a:cubicBezTo>
                    <a:cubicBezTo>
                      <a:pt x="21421" y="5061"/>
                      <a:pt x="21421" y="5061"/>
                      <a:pt x="21421" y="5061"/>
                    </a:cubicBezTo>
                    <a:cubicBezTo>
                      <a:pt x="21540" y="5153"/>
                      <a:pt x="21600" y="5268"/>
                      <a:pt x="21600" y="5406"/>
                    </a:cubicBezTo>
                    <a:cubicBezTo>
                      <a:pt x="21600" y="9316"/>
                      <a:pt x="21600" y="9316"/>
                      <a:pt x="21600" y="9316"/>
                    </a:cubicBezTo>
                    <a:cubicBezTo>
                      <a:pt x="21600" y="9592"/>
                      <a:pt x="21332" y="9822"/>
                      <a:pt x="20974" y="9822"/>
                    </a:cubicBezTo>
                    <a:cubicBezTo>
                      <a:pt x="20617" y="9822"/>
                      <a:pt x="20349" y="9592"/>
                      <a:pt x="20349" y="9316"/>
                    </a:cubicBezTo>
                    <a:cubicBezTo>
                      <a:pt x="20349" y="5590"/>
                      <a:pt x="20349" y="5590"/>
                      <a:pt x="20349" y="5590"/>
                    </a:cubicBezTo>
                    <a:cubicBezTo>
                      <a:pt x="14360" y="989"/>
                      <a:pt x="14360" y="989"/>
                      <a:pt x="14360" y="989"/>
                    </a:cubicBezTo>
                    <a:cubicBezTo>
                      <a:pt x="1281" y="989"/>
                      <a:pt x="1281" y="989"/>
                      <a:pt x="1281" y="989"/>
                    </a:cubicBezTo>
                    <a:cubicBezTo>
                      <a:pt x="1281" y="20611"/>
                      <a:pt x="1281" y="20611"/>
                      <a:pt x="1281" y="20611"/>
                    </a:cubicBezTo>
                    <a:cubicBezTo>
                      <a:pt x="13347" y="20611"/>
                      <a:pt x="13347" y="20611"/>
                      <a:pt x="13347" y="20611"/>
                    </a:cubicBezTo>
                    <a:cubicBezTo>
                      <a:pt x="13705" y="20611"/>
                      <a:pt x="13973" y="20841"/>
                      <a:pt x="13973" y="21094"/>
                    </a:cubicBezTo>
                    <a:cubicBezTo>
                      <a:pt x="13973" y="21370"/>
                      <a:pt x="13705" y="21600"/>
                      <a:pt x="1334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  <p:sp>
            <p:nvSpPr>
              <p:cNvPr id="198" name="Freeform 23"/>
              <p:cNvSpPr/>
              <p:nvPr/>
            </p:nvSpPr>
            <p:spPr>
              <a:xfrm>
                <a:off x="159359" y="0"/>
                <a:ext cx="87067" cy="83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28" y="21600"/>
                    </a:moveTo>
                    <a:cubicBezTo>
                      <a:pt x="1856" y="21600"/>
                      <a:pt x="1856" y="21600"/>
                      <a:pt x="1856" y="21600"/>
                    </a:cubicBezTo>
                    <a:cubicBezTo>
                      <a:pt x="844" y="21600"/>
                      <a:pt x="0" y="20756"/>
                      <a:pt x="0" y="19828"/>
                    </a:cubicBezTo>
                    <a:cubicBezTo>
                      <a:pt x="0" y="1772"/>
                      <a:pt x="0" y="1772"/>
                      <a:pt x="0" y="1772"/>
                    </a:cubicBezTo>
                    <a:cubicBezTo>
                      <a:pt x="0" y="844"/>
                      <a:pt x="844" y="0"/>
                      <a:pt x="1856" y="0"/>
                    </a:cubicBezTo>
                    <a:cubicBezTo>
                      <a:pt x="2784" y="0"/>
                      <a:pt x="3628" y="844"/>
                      <a:pt x="3628" y="1772"/>
                    </a:cubicBezTo>
                    <a:cubicBezTo>
                      <a:pt x="3628" y="17972"/>
                      <a:pt x="3628" y="17972"/>
                      <a:pt x="3628" y="17972"/>
                    </a:cubicBezTo>
                    <a:cubicBezTo>
                      <a:pt x="19828" y="17972"/>
                      <a:pt x="19828" y="17972"/>
                      <a:pt x="19828" y="17972"/>
                    </a:cubicBezTo>
                    <a:cubicBezTo>
                      <a:pt x="20841" y="17972"/>
                      <a:pt x="21600" y="18816"/>
                      <a:pt x="21600" y="19828"/>
                    </a:cubicBezTo>
                    <a:cubicBezTo>
                      <a:pt x="21600" y="20756"/>
                      <a:pt x="20841" y="21600"/>
                      <a:pt x="19828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indent="0" defTabSz="914400">
                  <a:buSzTx/>
                  <a:buNone/>
                  <a:defRPr sz="2400">
                    <a:latin typeface="Segoe UI"/>
                    <a:ea typeface="Segoe UI"/>
                    <a:cs typeface="Segoe UI"/>
                    <a:sym typeface="Segoe UI"/>
                  </a:defRPr>
                </a:pPr>
              </a:p>
            </p:txBody>
          </p:sp>
        </p:grpSp>
        <p:sp>
          <p:nvSpPr>
            <p:cNvPr id="200" name="Straight Connector 29"/>
            <p:cNvSpPr/>
            <p:nvPr/>
          </p:nvSpPr>
          <p:spPr>
            <a:xfrm>
              <a:off x="2259210" y="1041953"/>
              <a:ext cx="458090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indent="0" defTabSz="914400">
                <a:buSzTx/>
                <a:buNone/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201" name="TextBox 27"/>
            <p:cNvSpPr txBox="1"/>
            <p:nvPr/>
          </p:nvSpPr>
          <p:spPr>
            <a:xfrm>
              <a:off x="3062175" y="2797515"/>
              <a:ext cx="1333070" cy="1263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0" indent="0" algn="ctr" defTabSz="914400">
                <a:buSzTx/>
                <a:buNone/>
                <a:defRPr b="1">
                  <a:solidFill>
                    <a:schemeClr val="accent2">
                      <a:lumOff val="11813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mSCP + VRF</a:t>
              </a:r>
            </a:p>
          </p:txBody>
        </p:sp>
        <p:sp>
          <p:nvSpPr>
            <p:cNvPr id="202" name="TextBox 27"/>
            <p:cNvSpPr txBox="1"/>
            <p:nvPr/>
          </p:nvSpPr>
          <p:spPr>
            <a:xfrm>
              <a:off x="516375" y="2797515"/>
              <a:ext cx="1333069" cy="1263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0" indent="0" algn="ctr" defTabSz="914400">
                <a:buSzTx/>
                <a:buNone/>
                <a:defRPr b="1">
                  <a:solidFill>
                    <a:schemeClr val="accent1">
                      <a:lumOff val="23725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zk-STARKs</a:t>
              </a:r>
            </a:p>
          </p:txBody>
        </p:sp>
        <p:sp>
          <p:nvSpPr>
            <p:cNvPr id="203" name="Straight Connector 29"/>
            <p:cNvSpPr/>
            <p:nvPr/>
          </p:nvSpPr>
          <p:spPr>
            <a:xfrm>
              <a:off x="995044" y="3020334"/>
              <a:ext cx="375731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indent="0" defTabSz="914400">
                <a:buSzTx/>
                <a:buNone/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204" name="Straight Connector 29"/>
            <p:cNvSpPr/>
            <p:nvPr/>
          </p:nvSpPr>
          <p:spPr>
            <a:xfrm>
              <a:off x="3499665" y="3020334"/>
              <a:ext cx="386672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indent="0" defTabSz="914400">
                <a:buSzTx/>
                <a:buNone/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</p:grpSp>
      <p:sp>
        <p:nvSpPr>
          <p:cNvPr id="206" name="文本框 20"/>
          <p:cNvSpPr txBox="1"/>
          <p:nvPr/>
        </p:nvSpPr>
        <p:spPr>
          <a:xfrm>
            <a:off x="1345459" y="768889"/>
            <a:ext cx="759994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System Structure &amp; Demo Preview</a:t>
            </a:r>
          </a:p>
        </p:txBody>
      </p:sp>
      <p:sp>
        <p:nvSpPr>
          <p:cNvPr id="207" name="Freeform 16"/>
          <p:cNvSpPr/>
          <p:nvPr/>
        </p:nvSpPr>
        <p:spPr>
          <a:xfrm>
            <a:off x="10535125" y="4544628"/>
            <a:ext cx="188764" cy="1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21600"/>
                </a:moveTo>
                <a:cubicBezTo>
                  <a:pt x="4865" y="21600"/>
                  <a:pt x="0" y="16774"/>
                  <a:pt x="0" y="10819"/>
                </a:cubicBezTo>
                <a:cubicBezTo>
                  <a:pt x="0" y="4865"/>
                  <a:pt x="4865" y="0"/>
                  <a:pt x="10819" y="0"/>
                </a:cubicBezTo>
                <a:cubicBezTo>
                  <a:pt x="16774" y="0"/>
                  <a:pt x="21600" y="4865"/>
                  <a:pt x="21600" y="10819"/>
                </a:cubicBezTo>
                <a:cubicBezTo>
                  <a:pt x="21600" y="16774"/>
                  <a:pt x="16774" y="21600"/>
                  <a:pt x="10819" y="21600"/>
                </a:cubicBezTo>
                <a:close/>
                <a:moveTo>
                  <a:pt x="10819" y="1674"/>
                </a:moveTo>
                <a:cubicBezTo>
                  <a:pt x="5760" y="1674"/>
                  <a:pt x="1674" y="5760"/>
                  <a:pt x="1674" y="10819"/>
                </a:cubicBezTo>
                <a:cubicBezTo>
                  <a:pt x="1674" y="15840"/>
                  <a:pt x="5760" y="19926"/>
                  <a:pt x="10819" y="19926"/>
                </a:cubicBezTo>
                <a:cubicBezTo>
                  <a:pt x="15840" y="19926"/>
                  <a:pt x="19926" y="15840"/>
                  <a:pt x="19926" y="10819"/>
                </a:cubicBezTo>
                <a:cubicBezTo>
                  <a:pt x="19926" y="5760"/>
                  <a:pt x="15840" y="1674"/>
                  <a:pt x="10819" y="16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08" name="Freeform 17"/>
          <p:cNvSpPr/>
          <p:nvPr/>
        </p:nvSpPr>
        <p:spPr>
          <a:xfrm>
            <a:off x="10578774" y="4600346"/>
            <a:ext cx="101544" cy="69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399" fill="norm" stroke="1" extrusionOk="0">
                <a:moveTo>
                  <a:pt x="7610" y="21399"/>
                </a:moveTo>
                <a:cubicBezTo>
                  <a:pt x="7254" y="21399"/>
                  <a:pt x="6826" y="21198"/>
                  <a:pt x="6541" y="20796"/>
                </a:cubicBezTo>
                <a:cubicBezTo>
                  <a:pt x="482" y="12257"/>
                  <a:pt x="482" y="12257"/>
                  <a:pt x="482" y="12257"/>
                </a:cubicBezTo>
                <a:cubicBezTo>
                  <a:pt x="-160" y="11352"/>
                  <a:pt x="-160" y="10046"/>
                  <a:pt x="482" y="9243"/>
                </a:cubicBezTo>
                <a:cubicBezTo>
                  <a:pt x="1052" y="8339"/>
                  <a:pt x="1979" y="8339"/>
                  <a:pt x="2620" y="9243"/>
                </a:cubicBezTo>
                <a:cubicBezTo>
                  <a:pt x="7610" y="16275"/>
                  <a:pt x="7610" y="16275"/>
                  <a:pt x="7610" y="16275"/>
                </a:cubicBezTo>
                <a:cubicBezTo>
                  <a:pt x="18731" y="603"/>
                  <a:pt x="18731" y="603"/>
                  <a:pt x="18731" y="603"/>
                </a:cubicBezTo>
                <a:cubicBezTo>
                  <a:pt x="19301" y="-201"/>
                  <a:pt x="20228" y="-201"/>
                  <a:pt x="20870" y="603"/>
                </a:cubicBezTo>
                <a:cubicBezTo>
                  <a:pt x="21440" y="1507"/>
                  <a:pt x="21440" y="2813"/>
                  <a:pt x="20870" y="3617"/>
                </a:cubicBezTo>
                <a:cubicBezTo>
                  <a:pt x="8680" y="20796"/>
                  <a:pt x="8680" y="20796"/>
                  <a:pt x="8680" y="20796"/>
                </a:cubicBezTo>
                <a:cubicBezTo>
                  <a:pt x="8394" y="21198"/>
                  <a:pt x="7967" y="21399"/>
                  <a:pt x="7610" y="2139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09" name="Freeform 18"/>
          <p:cNvSpPr/>
          <p:nvPr/>
        </p:nvSpPr>
        <p:spPr>
          <a:xfrm>
            <a:off x="10419224" y="4475414"/>
            <a:ext cx="79896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78" y="21600"/>
                </a:moveTo>
                <a:cubicBezTo>
                  <a:pt x="1930" y="21600"/>
                  <a:pt x="1930" y="21600"/>
                  <a:pt x="1930" y="21600"/>
                </a:cubicBezTo>
                <a:cubicBezTo>
                  <a:pt x="919" y="21600"/>
                  <a:pt x="0" y="16577"/>
                  <a:pt x="0" y="10549"/>
                </a:cubicBezTo>
                <a:cubicBezTo>
                  <a:pt x="0" y="5023"/>
                  <a:pt x="919" y="0"/>
                  <a:pt x="1930" y="0"/>
                </a:cubicBezTo>
                <a:cubicBezTo>
                  <a:pt x="19578" y="0"/>
                  <a:pt x="19578" y="0"/>
                  <a:pt x="19578" y="0"/>
                </a:cubicBezTo>
                <a:cubicBezTo>
                  <a:pt x="20681" y="0"/>
                  <a:pt x="21600" y="5023"/>
                  <a:pt x="21600" y="10549"/>
                </a:cubicBezTo>
                <a:cubicBezTo>
                  <a:pt x="21600" y="16577"/>
                  <a:pt x="20681" y="21600"/>
                  <a:pt x="1957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0" name="Freeform 19"/>
          <p:cNvSpPr/>
          <p:nvPr/>
        </p:nvSpPr>
        <p:spPr>
          <a:xfrm>
            <a:off x="10419224" y="4517025"/>
            <a:ext cx="130528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9" y="21600"/>
                </a:moveTo>
                <a:cubicBezTo>
                  <a:pt x="1181" y="21600"/>
                  <a:pt x="1181" y="21600"/>
                  <a:pt x="1181" y="21600"/>
                </a:cubicBezTo>
                <a:cubicBezTo>
                  <a:pt x="562" y="21600"/>
                  <a:pt x="0" y="16577"/>
                  <a:pt x="0" y="10549"/>
                </a:cubicBezTo>
                <a:cubicBezTo>
                  <a:pt x="0" y="5023"/>
                  <a:pt x="562" y="0"/>
                  <a:pt x="1181" y="0"/>
                </a:cubicBezTo>
                <a:cubicBezTo>
                  <a:pt x="20419" y="0"/>
                  <a:pt x="20419" y="0"/>
                  <a:pt x="20419" y="0"/>
                </a:cubicBezTo>
                <a:cubicBezTo>
                  <a:pt x="21037" y="0"/>
                  <a:pt x="21600" y="5023"/>
                  <a:pt x="21600" y="10549"/>
                </a:cubicBezTo>
                <a:cubicBezTo>
                  <a:pt x="21600" y="16577"/>
                  <a:pt x="21037" y="21600"/>
                  <a:pt x="20419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1" name="Freeform 20"/>
          <p:cNvSpPr/>
          <p:nvPr/>
        </p:nvSpPr>
        <p:spPr>
          <a:xfrm>
            <a:off x="10419224" y="4558637"/>
            <a:ext cx="101698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11" y="21600"/>
                </a:moveTo>
                <a:cubicBezTo>
                  <a:pt x="1517" y="21600"/>
                  <a:pt x="1517" y="21600"/>
                  <a:pt x="1517" y="21600"/>
                </a:cubicBezTo>
                <a:cubicBezTo>
                  <a:pt x="722" y="21600"/>
                  <a:pt x="0" y="16577"/>
                  <a:pt x="0" y="10549"/>
                </a:cubicBezTo>
                <a:cubicBezTo>
                  <a:pt x="0" y="5023"/>
                  <a:pt x="722" y="0"/>
                  <a:pt x="1517" y="0"/>
                </a:cubicBezTo>
                <a:cubicBezTo>
                  <a:pt x="20011" y="0"/>
                  <a:pt x="20011" y="0"/>
                  <a:pt x="20011" y="0"/>
                </a:cubicBezTo>
                <a:cubicBezTo>
                  <a:pt x="20878" y="0"/>
                  <a:pt x="21600" y="5023"/>
                  <a:pt x="21600" y="10549"/>
                </a:cubicBezTo>
                <a:cubicBezTo>
                  <a:pt x="21600" y="16577"/>
                  <a:pt x="20878" y="21600"/>
                  <a:pt x="20011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2" name="Freeform 21"/>
          <p:cNvSpPr/>
          <p:nvPr/>
        </p:nvSpPr>
        <p:spPr>
          <a:xfrm>
            <a:off x="10419224" y="4600385"/>
            <a:ext cx="87067" cy="1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772" y="21600"/>
                  <a:pt x="1772" y="21600"/>
                  <a:pt x="1772" y="21600"/>
                </a:cubicBezTo>
                <a:cubicBezTo>
                  <a:pt x="844" y="21600"/>
                  <a:pt x="0" y="16577"/>
                  <a:pt x="0" y="10549"/>
                </a:cubicBezTo>
                <a:cubicBezTo>
                  <a:pt x="0" y="5023"/>
                  <a:pt x="844" y="0"/>
                  <a:pt x="1772" y="0"/>
                </a:cubicBezTo>
                <a:cubicBezTo>
                  <a:pt x="19828" y="0"/>
                  <a:pt x="19828" y="0"/>
                  <a:pt x="19828" y="0"/>
                </a:cubicBezTo>
                <a:cubicBezTo>
                  <a:pt x="20756" y="0"/>
                  <a:pt x="21600" y="5023"/>
                  <a:pt x="21600" y="10549"/>
                </a:cubicBezTo>
                <a:cubicBezTo>
                  <a:pt x="21600" y="16577"/>
                  <a:pt x="20756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3" name="Freeform 22"/>
          <p:cNvSpPr/>
          <p:nvPr/>
        </p:nvSpPr>
        <p:spPr>
          <a:xfrm>
            <a:off x="10375762" y="4392054"/>
            <a:ext cx="246426" cy="30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47" y="21600"/>
                </a:moveTo>
                <a:cubicBezTo>
                  <a:pt x="626" y="21600"/>
                  <a:pt x="626" y="21600"/>
                  <a:pt x="626" y="21600"/>
                </a:cubicBezTo>
                <a:cubicBezTo>
                  <a:pt x="298" y="21600"/>
                  <a:pt x="0" y="21370"/>
                  <a:pt x="0" y="21094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230"/>
                  <a:pt x="298" y="0"/>
                  <a:pt x="626" y="0"/>
                </a:cubicBezTo>
                <a:cubicBezTo>
                  <a:pt x="14628" y="0"/>
                  <a:pt x="14628" y="0"/>
                  <a:pt x="14628" y="0"/>
                </a:cubicBezTo>
                <a:cubicBezTo>
                  <a:pt x="14777" y="0"/>
                  <a:pt x="14956" y="46"/>
                  <a:pt x="15075" y="138"/>
                </a:cubicBezTo>
                <a:cubicBezTo>
                  <a:pt x="21421" y="5061"/>
                  <a:pt x="21421" y="5061"/>
                  <a:pt x="21421" y="5061"/>
                </a:cubicBezTo>
                <a:cubicBezTo>
                  <a:pt x="21540" y="5153"/>
                  <a:pt x="21600" y="5268"/>
                  <a:pt x="21600" y="5406"/>
                </a:cubicBezTo>
                <a:cubicBezTo>
                  <a:pt x="21600" y="9316"/>
                  <a:pt x="21600" y="9316"/>
                  <a:pt x="21600" y="9316"/>
                </a:cubicBezTo>
                <a:cubicBezTo>
                  <a:pt x="21600" y="9592"/>
                  <a:pt x="21332" y="9822"/>
                  <a:pt x="20974" y="9822"/>
                </a:cubicBezTo>
                <a:cubicBezTo>
                  <a:pt x="20617" y="9822"/>
                  <a:pt x="20349" y="9592"/>
                  <a:pt x="20349" y="9316"/>
                </a:cubicBezTo>
                <a:cubicBezTo>
                  <a:pt x="20349" y="5590"/>
                  <a:pt x="20349" y="5590"/>
                  <a:pt x="20349" y="5590"/>
                </a:cubicBezTo>
                <a:cubicBezTo>
                  <a:pt x="14360" y="989"/>
                  <a:pt x="14360" y="989"/>
                  <a:pt x="14360" y="989"/>
                </a:cubicBezTo>
                <a:cubicBezTo>
                  <a:pt x="1281" y="989"/>
                  <a:pt x="1281" y="989"/>
                  <a:pt x="1281" y="989"/>
                </a:cubicBezTo>
                <a:cubicBezTo>
                  <a:pt x="1281" y="20611"/>
                  <a:pt x="1281" y="20611"/>
                  <a:pt x="1281" y="20611"/>
                </a:cubicBezTo>
                <a:cubicBezTo>
                  <a:pt x="13347" y="20611"/>
                  <a:pt x="13347" y="20611"/>
                  <a:pt x="13347" y="20611"/>
                </a:cubicBezTo>
                <a:cubicBezTo>
                  <a:pt x="13705" y="20611"/>
                  <a:pt x="13973" y="20841"/>
                  <a:pt x="13973" y="21094"/>
                </a:cubicBezTo>
                <a:cubicBezTo>
                  <a:pt x="13973" y="21370"/>
                  <a:pt x="13705" y="21600"/>
                  <a:pt x="13347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4" name="Freeform 23"/>
          <p:cNvSpPr/>
          <p:nvPr/>
        </p:nvSpPr>
        <p:spPr>
          <a:xfrm>
            <a:off x="10535122" y="4392055"/>
            <a:ext cx="87067" cy="83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856" y="21600"/>
                  <a:pt x="1856" y="21600"/>
                  <a:pt x="1856" y="21600"/>
                </a:cubicBezTo>
                <a:cubicBezTo>
                  <a:pt x="844" y="21600"/>
                  <a:pt x="0" y="20756"/>
                  <a:pt x="0" y="19828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0" y="844"/>
                  <a:pt x="844" y="0"/>
                  <a:pt x="1856" y="0"/>
                </a:cubicBezTo>
                <a:cubicBezTo>
                  <a:pt x="2784" y="0"/>
                  <a:pt x="3628" y="844"/>
                  <a:pt x="3628" y="1772"/>
                </a:cubicBezTo>
                <a:cubicBezTo>
                  <a:pt x="3628" y="17972"/>
                  <a:pt x="3628" y="17972"/>
                  <a:pt x="3628" y="17972"/>
                </a:cubicBezTo>
                <a:cubicBezTo>
                  <a:pt x="19828" y="17972"/>
                  <a:pt x="19828" y="17972"/>
                  <a:pt x="19828" y="17972"/>
                </a:cubicBezTo>
                <a:cubicBezTo>
                  <a:pt x="20841" y="17972"/>
                  <a:pt x="21600" y="18816"/>
                  <a:pt x="21600" y="19828"/>
                </a:cubicBezTo>
                <a:cubicBezTo>
                  <a:pt x="21600" y="20756"/>
                  <a:pt x="20841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5" name="Freeform 16"/>
          <p:cNvSpPr/>
          <p:nvPr/>
        </p:nvSpPr>
        <p:spPr>
          <a:xfrm>
            <a:off x="10535125" y="4544628"/>
            <a:ext cx="188764" cy="1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21600"/>
                </a:moveTo>
                <a:cubicBezTo>
                  <a:pt x="4865" y="21600"/>
                  <a:pt x="0" y="16774"/>
                  <a:pt x="0" y="10819"/>
                </a:cubicBezTo>
                <a:cubicBezTo>
                  <a:pt x="0" y="4865"/>
                  <a:pt x="4865" y="0"/>
                  <a:pt x="10819" y="0"/>
                </a:cubicBezTo>
                <a:cubicBezTo>
                  <a:pt x="16774" y="0"/>
                  <a:pt x="21600" y="4865"/>
                  <a:pt x="21600" y="10819"/>
                </a:cubicBezTo>
                <a:cubicBezTo>
                  <a:pt x="21600" y="16774"/>
                  <a:pt x="16774" y="21600"/>
                  <a:pt x="10819" y="21600"/>
                </a:cubicBezTo>
                <a:close/>
                <a:moveTo>
                  <a:pt x="10819" y="1674"/>
                </a:moveTo>
                <a:cubicBezTo>
                  <a:pt x="5760" y="1674"/>
                  <a:pt x="1674" y="5760"/>
                  <a:pt x="1674" y="10819"/>
                </a:cubicBezTo>
                <a:cubicBezTo>
                  <a:pt x="1674" y="15840"/>
                  <a:pt x="5760" y="19926"/>
                  <a:pt x="10819" y="19926"/>
                </a:cubicBezTo>
                <a:cubicBezTo>
                  <a:pt x="15840" y="19926"/>
                  <a:pt x="19926" y="15840"/>
                  <a:pt x="19926" y="10819"/>
                </a:cubicBezTo>
                <a:cubicBezTo>
                  <a:pt x="19926" y="5760"/>
                  <a:pt x="15840" y="1674"/>
                  <a:pt x="10819" y="16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6" name="Freeform 17"/>
          <p:cNvSpPr/>
          <p:nvPr/>
        </p:nvSpPr>
        <p:spPr>
          <a:xfrm>
            <a:off x="10578774" y="4600346"/>
            <a:ext cx="101544" cy="69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399" fill="norm" stroke="1" extrusionOk="0">
                <a:moveTo>
                  <a:pt x="7610" y="21399"/>
                </a:moveTo>
                <a:cubicBezTo>
                  <a:pt x="7254" y="21399"/>
                  <a:pt x="6826" y="21198"/>
                  <a:pt x="6541" y="20796"/>
                </a:cubicBezTo>
                <a:cubicBezTo>
                  <a:pt x="482" y="12257"/>
                  <a:pt x="482" y="12257"/>
                  <a:pt x="482" y="12257"/>
                </a:cubicBezTo>
                <a:cubicBezTo>
                  <a:pt x="-160" y="11352"/>
                  <a:pt x="-160" y="10046"/>
                  <a:pt x="482" y="9243"/>
                </a:cubicBezTo>
                <a:cubicBezTo>
                  <a:pt x="1052" y="8339"/>
                  <a:pt x="1979" y="8339"/>
                  <a:pt x="2620" y="9243"/>
                </a:cubicBezTo>
                <a:cubicBezTo>
                  <a:pt x="7610" y="16275"/>
                  <a:pt x="7610" y="16275"/>
                  <a:pt x="7610" y="16275"/>
                </a:cubicBezTo>
                <a:cubicBezTo>
                  <a:pt x="18731" y="603"/>
                  <a:pt x="18731" y="603"/>
                  <a:pt x="18731" y="603"/>
                </a:cubicBezTo>
                <a:cubicBezTo>
                  <a:pt x="19301" y="-201"/>
                  <a:pt x="20228" y="-201"/>
                  <a:pt x="20870" y="603"/>
                </a:cubicBezTo>
                <a:cubicBezTo>
                  <a:pt x="21440" y="1507"/>
                  <a:pt x="21440" y="2813"/>
                  <a:pt x="20870" y="3617"/>
                </a:cubicBezTo>
                <a:cubicBezTo>
                  <a:pt x="8680" y="20796"/>
                  <a:pt x="8680" y="20796"/>
                  <a:pt x="8680" y="20796"/>
                </a:cubicBezTo>
                <a:cubicBezTo>
                  <a:pt x="8394" y="21198"/>
                  <a:pt x="7967" y="21399"/>
                  <a:pt x="7610" y="2139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7" name="Freeform 18"/>
          <p:cNvSpPr/>
          <p:nvPr/>
        </p:nvSpPr>
        <p:spPr>
          <a:xfrm>
            <a:off x="10419224" y="4475414"/>
            <a:ext cx="79896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78" y="21600"/>
                </a:moveTo>
                <a:cubicBezTo>
                  <a:pt x="1930" y="21600"/>
                  <a:pt x="1930" y="21600"/>
                  <a:pt x="1930" y="21600"/>
                </a:cubicBezTo>
                <a:cubicBezTo>
                  <a:pt x="919" y="21600"/>
                  <a:pt x="0" y="16577"/>
                  <a:pt x="0" y="10549"/>
                </a:cubicBezTo>
                <a:cubicBezTo>
                  <a:pt x="0" y="5023"/>
                  <a:pt x="919" y="0"/>
                  <a:pt x="1930" y="0"/>
                </a:cubicBezTo>
                <a:cubicBezTo>
                  <a:pt x="19578" y="0"/>
                  <a:pt x="19578" y="0"/>
                  <a:pt x="19578" y="0"/>
                </a:cubicBezTo>
                <a:cubicBezTo>
                  <a:pt x="20681" y="0"/>
                  <a:pt x="21600" y="5023"/>
                  <a:pt x="21600" y="10549"/>
                </a:cubicBezTo>
                <a:cubicBezTo>
                  <a:pt x="21600" y="16577"/>
                  <a:pt x="20681" y="21600"/>
                  <a:pt x="1957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8" name="Freeform 19"/>
          <p:cNvSpPr/>
          <p:nvPr/>
        </p:nvSpPr>
        <p:spPr>
          <a:xfrm>
            <a:off x="10419224" y="4517025"/>
            <a:ext cx="130528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9" y="21600"/>
                </a:moveTo>
                <a:cubicBezTo>
                  <a:pt x="1181" y="21600"/>
                  <a:pt x="1181" y="21600"/>
                  <a:pt x="1181" y="21600"/>
                </a:cubicBezTo>
                <a:cubicBezTo>
                  <a:pt x="562" y="21600"/>
                  <a:pt x="0" y="16577"/>
                  <a:pt x="0" y="10549"/>
                </a:cubicBezTo>
                <a:cubicBezTo>
                  <a:pt x="0" y="5023"/>
                  <a:pt x="562" y="0"/>
                  <a:pt x="1181" y="0"/>
                </a:cubicBezTo>
                <a:cubicBezTo>
                  <a:pt x="20419" y="0"/>
                  <a:pt x="20419" y="0"/>
                  <a:pt x="20419" y="0"/>
                </a:cubicBezTo>
                <a:cubicBezTo>
                  <a:pt x="21037" y="0"/>
                  <a:pt x="21600" y="5023"/>
                  <a:pt x="21600" y="10549"/>
                </a:cubicBezTo>
                <a:cubicBezTo>
                  <a:pt x="21600" y="16577"/>
                  <a:pt x="21037" y="21600"/>
                  <a:pt x="20419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19" name="Freeform 20"/>
          <p:cNvSpPr/>
          <p:nvPr/>
        </p:nvSpPr>
        <p:spPr>
          <a:xfrm>
            <a:off x="10419224" y="4558637"/>
            <a:ext cx="101698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11" y="21600"/>
                </a:moveTo>
                <a:cubicBezTo>
                  <a:pt x="1517" y="21600"/>
                  <a:pt x="1517" y="21600"/>
                  <a:pt x="1517" y="21600"/>
                </a:cubicBezTo>
                <a:cubicBezTo>
                  <a:pt x="722" y="21600"/>
                  <a:pt x="0" y="16577"/>
                  <a:pt x="0" y="10549"/>
                </a:cubicBezTo>
                <a:cubicBezTo>
                  <a:pt x="0" y="5023"/>
                  <a:pt x="722" y="0"/>
                  <a:pt x="1517" y="0"/>
                </a:cubicBezTo>
                <a:cubicBezTo>
                  <a:pt x="20011" y="0"/>
                  <a:pt x="20011" y="0"/>
                  <a:pt x="20011" y="0"/>
                </a:cubicBezTo>
                <a:cubicBezTo>
                  <a:pt x="20878" y="0"/>
                  <a:pt x="21600" y="5023"/>
                  <a:pt x="21600" y="10549"/>
                </a:cubicBezTo>
                <a:cubicBezTo>
                  <a:pt x="21600" y="16577"/>
                  <a:pt x="20878" y="21600"/>
                  <a:pt x="20011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0" name="Freeform 21"/>
          <p:cNvSpPr/>
          <p:nvPr/>
        </p:nvSpPr>
        <p:spPr>
          <a:xfrm>
            <a:off x="10419224" y="4600385"/>
            <a:ext cx="87067" cy="1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772" y="21600"/>
                  <a:pt x="1772" y="21600"/>
                  <a:pt x="1772" y="21600"/>
                </a:cubicBezTo>
                <a:cubicBezTo>
                  <a:pt x="844" y="21600"/>
                  <a:pt x="0" y="16577"/>
                  <a:pt x="0" y="10549"/>
                </a:cubicBezTo>
                <a:cubicBezTo>
                  <a:pt x="0" y="5023"/>
                  <a:pt x="844" y="0"/>
                  <a:pt x="1772" y="0"/>
                </a:cubicBezTo>
                <a:cubicBezTo>
                  <a:pt x="19828" y="0"/>
                  <a:pt x="19828" y="0"/>
                  <a:pt x="19828" y="0"/>
                </a:cubicBezTo>
                <a:cubicBezTo>
                  <a:pt x="20756" y="0"/>
                  <a:pt x="21600" y="5023"/>
                  <a:pt x="21600" y="10549"/>
                </a:cubicBezTo>
                <a:cubicBezTo>
                  <a:pt x="21600" y="16577"/>
                  <a:pt x="20756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1" name="Freeform 22"/>
          <p:cNvSpPr/>
          <p:nvPr/>
        </p:nvSpPr>
        <p:spPr>
          <a:xfrm>
            <a:off x="10375762" y="4392054"/>
            <a:ext cx="246426" cy="30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47" y="21600"/>
                </a:moveTo>
                <a:cubicBezTo>
                  <a:pt x="626" y="21600"/>
                  <a:pt x="626" y="21600"/>
                  <a:pt x="626" y="21600"/>
                </a:cubicBezTo>
                <a:cubicBezTo>
                  <a:pt x="298" y="21600"/>
                  <a:pt x="0" y="21370"/>
                  <a:pt x="0" y="21094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230"/>
                  <a:pt x="298" y="0"/>
                  <a:pt x="626" y="0"/>
                </a:cubicBezTo>
                <a:cubicBezTo>
                  <a:pt x="14628" y="0"/>
                  <a:pt x="14628" y="0"/>
                  <a:pt x="14628" y="0"/>
                </a:cubicBezTo>
                <a:cubicBezTo>
                  <a:pt x="14777" y="0"/>
                  <a:pt x="14956" y="46"/>
                  <a:pt x="15075" y="138"/>
                </a:cubicBezTo>
                <a:cubicBezTo>
                  <a:pt x="21421" y="5061"/>
                  <a:pt x="21421" y="5061"/>
                  <a:pt x="21421" y="5061"/>
                </a:cubicBezTo>
                <a:cubicBezTo>
                  <a:pt x="21540" y="5153"/>
                  <a:pt x="21600" y="5268"/>
                  <a:pt x="21600" y="5406"/>
                </a:cubicBezTo>
                <a:cubicBezTo>
                  <a:pt x="21600" y="9316"/>
                  <a:pt x="21600" y="9316"/>
                  <a:pt x="21600" y="9316"/>
                </a:cubicBezTo>
                <a:cubicBezTo>
                  <a:pt x="21600" y="9592"/>
                  <a:pt x="21332" y="9822"/>
                  <a:pt x="20974" y="9822"/>
                </a:cubicBezTo>
                <a:cubicBezTo>
                  <a:pt x="20617" y="9822"/>
                  <a:pt x="20349" y="9592"/>
                  <a:pt x="20349" y="9316"/>
                </a:cubicBezTo>
                <a:cubicBezTo>
                  <a:pt x="20349" y="5590"/>
                  <a:pt x="20349" y="5590"/>
                  <a:pt x="20349" y="5590"/>
                </a:cubicBezTo>
                <a:cubicBezTo>
                  <a:pt x="14360" y="989"/>
                  <a:pt x="14360" y="989"/>
                  <a:pt x="14360" y="989"/>
                </a:cubicBezTo>
                <a:cubicBezTo>
                  <a:pt x="1281" y="989"/>
                  <a:pt x="1281" y="989"/>
                  <a:pt x="1281" y="989"/>
                </a:cubicBezTo>
                <a:cubicBezTo>
                  <a:pt x="1281" y="20611"/>
                  <a:pt x="1281" y="20611"/>
                  <a:pt x="1281" y="20611"/>
                </a:cubicBezTo>
                <a:cubicBezTo>
                  <a:pt x="13347" y="20611"/>
                  <a:pt x="13347" y="20611"/>
                  <a:pt x="13347" y="20611"/>
                </a:cubicBezTo>
                <a:cubicBezTo>
                  <a:pt x="13705" y="20611"/>
                  <a:pt x="13973" y="20841"/>
                  <a:pt x="13973" y="21094"/>
                </a:cubicBezTo>
                <a:cubicBezTo>
                  <a:pt x="13973" y="21370"/>
                  <a:pt x="13705" y="21600"/>
                  <a:pt x="13347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2" name="Freeform 23"/>
          <p:cNvSpPr/>
          <p:nvPr/>
        </p:nvSpPr>
        <p:spPr>
          <a:xfrm>
            <a:off x="10535122" y="4392055"/>
            <a:ext cx="87067" cy="83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856" y="21600"/>
                  <a:pt x="1856" y="21600"/>
                  <a:pt x="1856" y="21600"/>
                </a:cubicBezTo>
                <a:cubicBezTo>
                  <a:pt x="844" y="21600"/>
                  <a:pt x="0" y="20756"/>
                  <a:pt x="0" y="19828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0" y="844"/>
                  <a:pt x="844" y="0"/>
                  <a:pt x="1856" y="0"/>
                </a:cubicBezTo>
                <a:cubicBezTo>
                  <a:pt x="2784" y="0"/>
                  <a:pt x="3628" y="844"/>
                  <a:pt x="3628" y="1772"/>
                </a:cubicBezTo>
                <a:cubicBezTo>
                  <a:pt x="3628" y="17972"/>
                  <a:pt x="3628" y="17972"/>
                  <a:pt x="3628" y="17972"/>
                </a:cubicBezTo>
                <a:cubicBezTo>
                  <a:pt x="19828" y="17972"/>
                  <a:pt x="19828" y="17972"/>
                  <a:pt x="19828" y="17972"/>
                </a:cubicBezTo>
                <a:cubicBezTo>
                  <a:pt x="20841" y="17972"/>
                  <a:pt x="21600" y="18816"/>
                  <a:pt x="21600" y="19828"/>
                </a:cubicBezTo>
                <a:cubicBezTo>
                  <a:pt x="21600" y="20756"/>
                  <a:pt x="20841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3" name="Freeform 16"/>
          <p:cNvSpPr/>
          <p:nvPr/>
        </p:nvSpPr>
        <p:spPr>
          <a:xfrm>
            <a:off x="8082296" y="4551633"/>
            <a:ext cx="188764" cy="180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21600"/>
                </a:moveTo>
                <a:cubicBezTo>
                  <a:pt x="4865" y="21600"/>
                  <a:pt x="0" y="16774"/>
                  <a:pt x="0" y="10819"/>
                </a:cubicBezTo>
                <a:cubicBezTo>
                  <a:pt x="0" y="4865"/>
                  <a:pt x="4865" y="0"/>
                  <a:pt x="10819" y="0"/>
                </a:cubicBezTo>
                <a:cubicBezTo>
                  <a:pt x="16774" y="0"/>
                  <a:pt x="21600" y="4865"/>
                  <a:pt x="21600" y="10819"/>
                </a:cubicBezTo>
                <a:cubicBezTo>
                  <a:pt x="21600" y="16774"/>
                  <a:pt x="16774" y="21600"/>
                  <a:pt x="10819" y="21600"/>
                </a:cubicBezTo>
                <a:close/>
                <a:moveTo>
                  <a:pt x="10819" y="1674"/>
                </a:moveTo>
                <a:cubicBezTo>
                  <a:pt x="5760" y="1674"/>
                  <a:pt x="1674" y="5760"/>
                  <a:pt x="1674" y="10819"/>
                </a:cubicBezTo>
                <a:cubicBezTo>
                  <a:pt x="1674" y="15840"/>
                  <a:pt x="5760" y="19926"/>
                  <a:pt x="10819" y="19926"/>
                </a:cubicBezTo>
                <a:cubicBezTo>
                  <a:pt x="15840" y="19926"/>
                  <a:pt x="19926" y="15840"/>
                  <a:pt x="19926" y="10819"/>
                </a:cubicBezTo>
                <a:cubicBezTo>
                  <a:pt x="19926" y="5760"/>
                  <a:pt x="15840" y="1674"/>
                  <a:pt x="10819" y="16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4" name="Freeform 17"/>
          <p:cNvSpPr/>
          <p:nvPr/>
        </p:nvSpPr>
        <p:spPr>
          <a:xfrm>
            <a:off x="8125945" y="4607352"/>
            <a:ext cx="101545" cy="6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399" fill="norm" stroke="1" extrusionOk="0">
                <a:moveTo>
                  <a:pt x="7610" y="21399"/>
                </a:moveTo>
                <a:cubicBezTo>
                  <a:pt x="7254" y="21399"/>
                  <a:pt x="6826" y="21198"/>
                  <a:pt x="6541" y="20796"/>
                </a:cubicBezTo>
                <a:cubicBezTo>
                  <a:pt x="482" y="12257"/>
                  <a:pt x="482" y="12257"/>
                  <a:pt x="482" y="12257"/>
                </a:cubicBezTo>
                <a:cubicBezTo>
                  <a:pt x="-160" y="11352"/>
                  <a:pt x="-160" y="10046"/>
                  <a:pt x="482" y="9243"/>
                </a:cubicBezTo>
                <a:cubicBezTo>
                  <a:pt x="1052" y="8339"/>
                  <a:pt x="1979" y="8339"/>
                  <a:pt x="2620" y="9243"/>
                </a:cubicBezTo>
                <a:cubicBezTo>
                  <a:pt x="7610" y="16275"/>
                  <a:pt x="7610" y="16275"/>
                  <a:pt x="7610" y="16275"/>
                </a:cubicBezTo>
                <a:cubicBezTo>
                  <a:pt x="18731" y="603"/>
                  <a:pt x="18731" y="603"/>
                  <a:pt x="18731" y="603"/>
                </a:cubicBezTo>
                <a:cubicBezTo>
                  <a:pt x="19301" y="-201"/>
                  <a:pt x="20228" y="-201"/>
                  <a:pt x="20870" y="603"/>
                </a:cubicBezTo>
                <a:cubicBezTo>
                  <a:pt x="21440" y="1507"/>
                  <a:pt x="21440" y="2813"/>
                  <a:pt x="20870" y="3617"/>
                </a:cubicBezTo>
                <a:cubicBezTo>
                  <a:pt x="8680" y="20796"/>
                  <a:pt x="8680" y="20796"/>
                  <a:pt x="8680" y="20796"/>
                </a:cubicBezTo>
                <a:cubicBezTo>
                  <a:pt x="8394" y="21198"/>
                  <a:pt x="7967" y="21399"/>
                  <a:pt x="7610" y="2139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5" name="Freeform 18"/>
          <p:cNvSpPr/>
          <p:nvPr/>
        </p:nvSpPr>
        <p:spPr>
          <a:xfrm>
            <a:off x="7966395" y="4482419"/>
            <a:ext cx="79896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78" y="21600"/>
                </a:moveTo>
                <a:cubicBezTo>
                  <a:pt x="1930" y="21600"/>
                  <a:pt x="1930" y="21600"/>
                  <a:pt x="1930" y="21600"/>
                </a:cubicBezTo>
                <a:cubicBezTo>
                  <a:pt x="919" y="21600"/>
                  <a:pt x="0" y="16577"/>
                  <a:pt x="0" y="10549"/>
                </a:cubicBezTo>
                <a:cubicBezTo>
                  <a:pt x="0" y="5023"/>
                  <a:pt x="919" y="0"/>
                  <a:pt x="1930" y="0"/>
                </a:cubicBezTo>
                <a:cubicBezTo>
                  <a:pt x="19578" y="0"/>
                  <a:pt x="19578" y="0"/>
                  <a:pt x="19578" y="0"/>
                </a:cubicBezTo>
                <a:cubicBezTo>
                  <a:pt x="20681" y="0"/>
                  <a:pt x="21600" y="5023"/>
                  <a:pt x="21600" y="10549"/>
                </a:cubicBezTo>
                <a:cubicBezTo>
                  <a:pt x="21600" y="16577"/>
                  <a:pt x="20681" y="21600"/>
                  <a:pt x="1957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6" name="Freeform 19"/>
          <p:cNvSpPr/>
          <p:nvPr/>
        </p:nvSpPr>
        <p:spPr>
          <a:xfrm>
            <a:off x="7966395" y="4524030"/>
            <a:ext cx="130529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9" y="21600"/>
                </a:moveTo>
                <a:cubicBezTo>
                  <a:pt x="1181" y="21600"/>
                  <a:pt x="1181" y="21600"/>
                  <a:pt x="1181" y="21600"/>
                </a:cubicBezTo>
                <a:cubicBezTo>
                  <a:pt x="562" y="21600"/>
                  <a:pt x="0" y="16577"/>
                  <a:pt x="0" y="10549"/>
                </a:cubicBezTo>
                <a:cubicBezTo>
                  <a:pt x="0" y="5023"/>
                  <a:pt x="562" y="0"/>
                  <a:pt x="1181" y="0"/>
                </a:cubicBezTo>
                <a:cubicBezTo>
                  <a:pt x="20419" y="0"/>
                  <a:pt x="20419" y="0"/>
                  <a:pt x="20419" y="0"/>
                </a:cubicBezTo>
                <a:cubicBezTo>
                  <a:pt x="21037" y="0"/>
                  <a:pt x="21600" y="5023"/>
                  <a:pt x="21600" y="10549"/>
                </a:cubicBezTo>
                <a:cubicBezTo>
                  <a:pt x="21600" y="16577"/>
                  <a:pt x="21037" y="21600"/>
                  <a:pt x="20419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7" name="Freeform 20"/>
          <p:cNvSpPr/>
          <p:nvPr/>
        </p:nvSpPr>
        <p:spPr>
          <a:xfrm>
            <a:off x="7966395" y="4565642"/>
            <a:ext cx="101699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11" y="21600"/>
                </a:moveTo>
                <a:cubicBezTo>
                  <a:pt x="1517" y="21600"/>
                  <a:pt x="1517" y="21600"/>
                  <a:pt x="1517" y="21600"/>
                </a:cubicBezTo>
                <a:cubicBezTo>
                  <a:pt x="722" y="21600"/>
                  <a:pt x="0" y="16577"/>
                  <a:pt x="0" y="10549"/>
                </a:cubicBezTo>
                <a:cubicBezTo>
                  <a:pt x="0" y="5023"/>
                  <a:pt x="722" y="0"/>
                  <a:pt x="1517" y="0"/>
                </a:cubicBezTo>
                <a:cubicBezTo>
                  <a:pt x="20011" y="0"/>
                  <a:pt x="20011" y="0"/>
                  <a:pt x="20011" y="0"/>
                </a:cubicBezTo>
                <a:cubicBezTo>
                  <a:pt x="20878" y="0"/>
                  <a:pt x="21600" y="5023"/>
                  <a:pt x="21600" y="10549"/>
                </a:cubicBezTo>
                <a:cubicBezTo>
                  <a:pt x="21600" y="16577"/>
                  <a:pt x="20878" y="21600"/>
                  <a:pt x="20011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8" name="Freeform 21"/>
          <p:cNvSpPr/>
          <p:nvPr/>
        </p:nvSpPr>
        <p:spPr>
          <a:xfrm>
            <a:off x="7966395" y="4607390"/>
            <a:ext cx="87068" cy="1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772" y="21600"/>
                  <a:pt x="1772" y="21600"/>
                  <a:pt x="1772" y="21600"/>
                </a:cubicBezTo>
                <a:cubicBezTo>
                  <a:pt x="844" y="21600"/>
                  <a:pt x="0" y="16577"/>
                  <a:pt x="0" y="10549"/>
                </a:cubicBezTo>
                <a:cubicBezTo>
                  <a:pt x="0" y="5023"/>
                  <a:pt x="844" y="0"/>
                  <a:pt x="1772" y="0"/>
                </a:cubicBezTo>
                <a:cubicBezTo>
                  <a:pt x="19828" y="0"/>
                  <a:pt x="19828" y="0"/>
                  <a:pt x="19828" y="0"/>
                </a:cubicBezTo>
                <a:cubicBezTo>
                  <a:pt x="20756" y="0"/>
                  <a:pt x="21600" y="5023"/>
                  <a:pt x="21600" y="10549"/>
                </a:cubicBezTo>
                <a:cubicBezTo>
                  <a:pt x="21600" y="16577"/>
                  <a:pt x="20756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29" name="Freeform 22"/>
          <p:cNvSpPr/>
          <p:nvPr/>
        </p:nvSpPr>
        <p:spPr>
          <a:xfrm>
            <a:off x="7922934" y="4399059"/>
            <a:ext cx="246426" cy="30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47" y="21600"/>
                </a:moveTo>
                <a:cubicBezTo>
                  <a:pt x="626" y="21600"/>
                  <a:pt x="626" y="21600"/>
                  <a:pt x="626" y="21600"/>
                </a:cubicBezTo>
                <a:cubicBezTo>
                  <a:pt x="298" y="21600"/>
                  <a:pt x="0" y="21370"/>
                  <a:pt x="0" y="21094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230"/>
                  <a:pt x="298" y="0"/>
                  <a:pt x="626" y="0"/>
                </a:cubicBezTo>
                <a:cubicBezTo>
                  <a:pt x="14628" y="0"/>
                  <a:pt x="14628" y="0"/>
                  <a:pt x="14628" y="0"/>
                </a:cubicBezTo>
                <a:cubicBezTo>
                  <a:pt x="14777" y="0"/>
                  <a:pt x="14956" y="46"/>
                  <a:pt x="15075" y="138"/>
                </a:cubicBezTo>
                <a:cubicBezTo>
                  <a:pt x="21421" y="5061"/>
                  <a:pt x="21421" y="5061"/>
                  <a:pt x="21421" y="5061"/>
                </a:cubicBezTo>
                <a:cubicBezTo>
                  <a:pt x="21540" y="5153"/>
                  <a:pt x="21600" y="5268"/>
                  <a:pt x="21600" y="5406"/>
                </a:cubicBezTo>
                <a:cubicBezTo>
                  <a:pt x="21600" y="9316"/>
                  <a:pt x="21600" y="9316"/>
                  <a:pt x="21600" y="9316"/>
                </a:cubicBezTo>
                <a:cubicBezTo>
                  <a:pt x="21600" y="9592"/>
                  <a:pt x="21332" y="9822"/>
                  <a:pt x="20974" y="9822"/>
                </a:cubicBezTo>
                <a:cubicBezTo>
                  <a:pt x="20617" y="9822"/>
                  <a:pt x="20349" y="9592"/>
                  <a:pt x="20349" y="9316"/>
                </a:cubicBezTo>
                <a:cubicBezTo>
                  <a:pt x="20349" y="5590"/>
                  <a:pt x="20349" y="5590"/>
                  <a:pt x="20349" y="5590"/>
                </a:cubicBezTo>
                <a:cubicBezTo>
                  <a:pt x="14360" y="989"/>
                  <a:pt x="14360" y="989"/>
                  <a:pt x="14360" y="989"/>
                </a:cubicBezTo>
                <a:cubicBezTo>
                  <a:pt x="1281" y="989"/>
                  <a:pt x="1281" y="989"/>
                  <a:pt x="1281" y="989"/>
                </a:cubicBezTo>
                <a:cubicBezTo>
                  <a:pt x="1281" y="20611"/>
                  <a:pt x="1281" y="20611"/>
                  <a:pt x="1281" y="20611"/>
                </a:cubicBezTo>
                <a:cubicBezTo>
                  <a:pt x="13347" y="20611"/>
                  <a:pt x="13347" y="20611"/>
                  <a:pt x="13347" y="20611"/>
                </a:cubicBezTo>
                <a:cubicBezTo>
                  <a:pt x="13705" y="20611"/>
                  <a:pt x="13973" y="20841"/>
                  <a:pt x="13973" y="21094"/>
                </a:cubicBezTo>
                <a:cubicBezTo>
                  <a:pt x="13973" y="21370"/>
                  <a:pt x="13705" y="21600"/>
                  <a:pt x="13347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0" name="Freeform 23"/>
          <p:cNvSpPr/>
          <p:nvPr/>
        </p:nvSpPr>
        <p:spPr>
          <a:xfrm>
            <a:off x="8082293" y="4399060"/>
            <a:ext cx="87067" cy="83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856" y="21600"/>
                  <a:pt x="1856" y="21600"/>
                  <a:pt x="1856" y="21600"/>
                </a:cubicBezTo>
                <a:cubicBezTo>
                  <a:pt x="844" y="21600"/>
                  <a:pt x="0" y="20756"/>
                  <a:pt x="0" y="19828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0" y="844"/>
                  <a:pt x="844" y="0"/>
                  <a:pt x="1856" y="0"/>
                </a:cubicBezTo>
                <a:cubicBezTo>
                  <a:pt x="2784" y="0"/>
                  <a:pt x="3628" y="844"/>
                  <a:pt x="3628" y="1772"/>
                </a:cubicBezTo>
                <a:cubicBezTo>
                  <a:pt x="3628" y="17972"/>
                  <a:pt x="3628" y="17972"/>
                  <a:pt x="3628" y="17972"/>
                </a:cubicBezTo>
                <a:cubicBezTo>
                  <a:pt x="19828" y="17972"/>
                  <a:pt x="19828" y="17972"/>
                  <a:pt x="19828" y="17972"/>
                </a:cubicBezTo>
                <a:cubicBezTo>
                  <a:pt x="20841" y="17972"/>
                  <a:pt x="21600" y="18816"/>
                  <a:pt x="21600" y="19828"/>
                </a:cubicBezTo>
                <a:cubicBezTo>
                  <a:pt x="21600" y="20756"/>
                  <a:pt x="20841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1" name="Freeform 16"/>
          <p:cNvSpPr/>
          <p:nvPr/>
        </p:nvSpPr>
        <p:spPr>
          <a:xfrm>
            <a:off x="8082296" y="4551633"/>
            <a:ext cx="188764" cy="180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21600"/>
                </a:moveTo>
                <a:cubicBezTo>
                  <a:pt x="4865" y="21600"/>
                  <a:pt x="0" y="16774"/>
                  <a:pt x="0" y="10819"/>
                </a:cubicBezTo>
                <a:cubicBezTo>
                  <a:pt x="0" y="4865"/>
                  <a:pt x="4865" y="0"/>
                  <a:pt x="10819" y="0"/>
                </a:cubicBezTo>
                <a:cubicBezTo>
                  <a:pt x="16774" y="0"/>
                  <a:pt x="21600" y="4865"/>
                  <a:pt x="21600" y="10819"/>
                </a:cubicBezTo>
                <a:cubicBezTo>
                  <a:pt x="21600" y="16774"/>
                  <a:pt x="16774" y="21600"/>
                  <a:pt x="10819" y="21600"/>
                </a:cubicBezTo>
                <a:close/>
                <a:moveTo>
                  <a:pt x="10819" y="1674"/>
                </a:moveTo>
                <a:cubicBezTo>
                  <a:pt x="5760" y="1674"/>
                  <a:pt x="1674" y="5760"/>
                  <a:pt x="1674" y="10819"/>
                </a:cubicBezTo>
                <a:cubicBezTo>
                  <a:pt x="1674" y="15840"/>
                  <a:pt x="5760" y="19926"/>
                  <a:pt x="10819" y="19926"/>
                </a:cubicBezTo>
                <a:cubicBezTo>
                  <a:pt x="15840" y="19926"/>
                  <a:pt x="19926" y="15840"/>
                  <a:pt x="19926" y="10819"/>
                </a:cubicBezTo>
                <a:cubicBezTo>
                  <a:pt x="19926" y="5760"/>
                  <a:pt x="15840" y="1674"/>
                  <a:pt x="10819" y="167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2" name="Freeform 17"/>
          <p:cNvSpPr/>
          <p:nvPr/>
        </p:nvSpPr>
        <p:spPr>
          <a:xfrm>
            <a:off x="8125945" y="4607352"/>
            <a:ext cx="101545" cy="6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399" fill="norm" stroke="1" extrusionOk="0">
                <a:moveTo>
                  <a:pt x="7610" y="21399"/>
                </a:moveTo>
                <a:cubicBezTo>
                  <a:pt x="7254" y="21399"/>
                  <a:pt x="6826" y="21198"/>
                  <a:pt x="6541" y="20796"/>
                </a:cubicBezTo>
                <a:cubicBezTo>
                  <a:pt x="482" y="12257"/>
                  <a:pt x="482" y="12257"/>
                  <a:pt x="482" y="12257"/>
                </a:cubicBezTo>
                <a:cubicBezTo>
                  <a:pt x="-160" y="11352"/>
                  <a:pt x="-160" y="10046"/>
                  <a:pt x="482" y="9243"/>
                </a:cubicBezTo>
                <a:cubicBezTo>
                  <a:pt x="1052" y="8339"/>
                  <a:pt x="1979" y="8339"/>
                  <a:pt x="2620" y="9243"/>
                </a:cubicBezTo>
                <a:cubicBezTo>
                  <a:pt x="7610" y="16275"/>
                  <a:pt x="7610" y="16275"/>
                  <a:pt x="7610" y="16275"/>
                </a:cubicBezTo>
                <a:cubicBezTo>
                  <a:pt x="18731" y="603"/>
                  <a:pt x="18731" y="603"/>
                  <a:pt x="18731" y="603"/>
                </a:cubicBezTo>
                <a:cubicBezTo>
                  <a:pt x="19301" y="-201"/>
                  <a:pt x="20228" y="-201"/>
                  <a:pt x="20870" y="603"/>
                </a:cubicBezTo>
                <a:cubicBezTo>
                  <a:pt x="21440" y="1507"/>
                  <a:pt x="21440" y="2813"/>
                  <a:pt x="20870" y="3617"/>
                </a:cubicBezTo>
                <a:cubicBezTo>
                  <a:pt x="8680" y="20796"/>
                  <a:pt x="8680" y="20796"/>
                  <a:pt x="8680" y="20796"/>
                </a:cubicBezTo>
                <a:cubicBezTo>
                  <a:pt x="8394" y="21198"/>
                  <a:pt x="7967" y="21399"/>
                  <a:pt x="7610" y="2139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3" name="Freeform 18"/>
          <p:cNvSpPr/>
          <p:nvPr/>
        </p:nvSpPr>
        <p:spPr>
          <a:xfrm>
            <a:off x="7966395" y="4482419"/>
            <a:ext cx="79896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578" y="21600"/>
                </a:moveTo>
                <a:cubicBezTo>
                  <a:pt x="1930" y="21600"/>
                  <a:pt x="1930" y="21600"/>
                  <a:pt x="1930" y="21600"/>
                </a:cubicBezTo>
                <a:cubicBezTo>
                  <a:pt x="919" y="21600"/>
                  <a:pt x="0" y="16577"/>
                  <a:pt x="0" y="10549"/>
                </a:cubicBezTo>
                <a:cubicBezTo>
                  <a:pt x="0" y="5023"/>
                  <a:pt x="919" y="0"/>
                  <a:pt x="1930" y="0"/>
                </a:cubicBezTo>
                <a:cubicBezTo>
                  <a:pt x="19578" y="0"/>
                  <a:pt x="19578" y="0"/>
                  <a:pt x="19578" y="0"/>
                </a:cubicBezTo>
                <a:cubicBezTo>
                  <a:pt x="20681" y="0"/>
                  <a:pt x="21600" y="5023"/>
                  <a:pt x="21600" y="10549"/>
                </a:cubicBezTo>
                <a:cubicBezTo>
                  <a:pt x="21600" y="16577"/>
                  <a:pt x="20681" y="21600"/>
                  <a:pt x="1957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4" name="Freeform 19"/>
          <p:cNvSpPr/>
          <p:nvPr/>
        </p:nvSpPr>
        <p:spPr>
          <a:xfrm>
            <a:off x="7966395" y="4524030"/>
            <a:ext cx="130529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419" y="21600"/>
                </a:moveTo>
                <a:cubicBezTo>
                  <a:pt x="1181" y="21600"/>
                  <a:pt x="1181" y="21600"/>
                  <a:pt x="1181" y="21600"/>
                </a:cubicBezTo>
                <a:cubicBezTo>
                  <a:pt x="562" y="21600"/>
                  <a:pt x="0" y="16577"/>
                  <a:pt x="0" y="10549"/>
                </a:cubicBezTo>
                <a:cubicBezTo>
                  <a:pt x="0" y="5023"/>
                  <a:pt x="562" y="0"/>
                  <a:pt x="1181" y="0"/>
                </a:cubicBezTo>
                <a:cubicBezTo>
                  <a:pt x="20419" y="0"/>
                  <a:pt x="20419" y="0"/>
                  <a:pt x="20419" y="0"/>
                </a:cubicBezTo>
                <a:cubicBezTo>
                  <a:pt x="21037" y="0"/>
                  <a:pt x="21600" y="5023"/>
                  <a:pt x="21600" y="10549"/>
                </a:cubicBezTo>
                <a:cubicBezTo>
                  <a:pt x="21600" y="16577"/>
                  <a:pt x="21037" y="21600"/>
                  <a:pt x="20419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5" name="Freeform 20"/>
          <p:cNvSpPr/>
          <p:nvPr/>
        </p:nvSpPr>
        <p:spPr>
          <a:xfrm>
            <a:off x="7966395" y="4565642"/>
            <a:ext cx="101699" cy="14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11" y="21600"/>
                </a:moveTo>
                <a:cubicBezTo>
                  <a:pt x="1517" y="21600"/>
                  <a:pt x="1517" y="21600"/>
                  <a:pt x="1517" y="21600"/>
                </a:cubicBezTo>
                <a:cubicBezTo>
                  <a:pt x="722" y="21600"/>
                  <a:pt x="0" y="16577"/>
                  <a:pt x="0" y="10549"/>
                </a:cubicBezTo>
                <a:cubicBezTo>
                  <a:pt x="0" y="5023"/>
                  <a:pt x="722" y="0"/>
                  <a:pt x="1517" y="0"/>
                </a:cubicBezTo>
                <a:cubicBezTo>
                  <a:pt x="20011" y="0"/>
                  <a:pt x="20011" y="0"/>
                  <a:pt x="20011" y="0"/>
                </a:cubicBezTo>
                <a:cubicBezTo>
                  <a:pt x="20878" y="0"/>
                  <a:pt x="21600" y="5023"/>
                  <a:pt x="21600" y="10549"/>
                </a:cubicBezTo>
                <a:cubicBezTo>
                  <a:pt x="21600" y="16577"/>
                  <a:pt x="20878" y="21600"/>
                  <a:pt x="20011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6" name="Freeform 21"/>
          <p:cNvSpPr/>
          <p:nvPr/>
        </p:nvSpPr>
        <p:spPr>
          <a:xfrm>
            <a:off x="7966395" y="4607390"/>
            <a:ext cx="87068" cy="13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772" y="21600"/>
                  <a:pt x="1772" y="21600"/>
                  <a:pt x="1772" y="21600"/>
                </a:cubicBezTo>
                <a:cubicBezTo>
                  <a:pt x="844" y="21600"/>
                  <a:pt x="0" y="16577"/>
                  <a:pt x="0" y="10549"/>
                </a:cubicBezTo>
                <a:cubicBezTo>
                  <a:pt x="0" y="5023"/>
                  <a:pt x="844" y="0"/>
                  <a:pt x="1772" y="0"/>
                </a:cubicBezTo>
                <a:cubicBezTo>
                  <a:pt x="19828" y="0"/>
                  <a:pt x="19828" y="0"/>
                  <a:pt x="19828" y="0"/>
                </a:cubicBezTo>
                <a:cubicBezTo>
                  <a:pt x="20756" y="0"/>
                  <a:pt x="21600" y="5023"/>
                  <a:pt x="21600" y="10549"/>
                </a:cubicBezTo>
                <a:cubicBezTo>
                  <a:pt x="21600" y="16577"/>
                  <a:pt x="20756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7" name="Freeform 22"/>
          <p:cNvSpPr/>
          <p:nvPr/>
        </p:nvSpPr>
        <p:spPr>
          <a:xfrm>
            <a:off x="7922934" y="4399059"/>
            <a:ext cx="246426" cy="30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47" y="21600"/>
                </a:moveTo>
                <a:cubicBezTo>
                  <a:pt x="626" y="21600"/>
                  <a:pt x="626" y="21600"/>
                  <a:pt x="626" y="21600"/>
                </a:cubicBezTo>
                <a:cubicBezTo>
                  <a:pt x="298" y="21600"/>
                  <a:pt x="0" y="21370"/>
                  <a:pt x="0" y="21094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230"/>
                  <a:pt x="298" y="0"/>
                  <a:pt x="626" y="0"/>
                </a:cubicBezTo>
                <a:cubicBezTo>
                  <a:pt x="14628" y="0"/>
                  <a:pt x="14628" y="0"/>
                  <a:pt x="14628" y="0"/>
                </a:cubicBezTo>
                <a:cubicBezTo>
                  <a:pt x="14777" y="0"/>
                  <a:pt x="14956" y="46"/>
                  <a:pt x="15075" y="138"/>
                </a:cubicBezTo>
                <a:cubicBezTo>
                  <a:pt x="21421" y="5061"/>
                  <a:pt x="21421" y="5061"/>
                  <a:pt x="21421" y="5061"/>
                </a:cubicBezTo>
                <a:cubicBezTo>
                  <a:pt x="21540" y="5153"/>
                  <a:pt x="21600" y="5268"/>
                  <a:pt x="21600" y="5406"/>
                </a:cubicBezTo>
                <a:cubicBezTo>
                  <a:pt x="21600" y="9316"/>
                  <a:pt x="21600" y="9316"/>
                  <a:pt x="21600" y="9316"/>
                </a:cubicBezTo>
                <a:cubicBezTo>
                  <a:pt x="21600" y="9592"/>
                  <a:pt x="21332" y="9822"/>
                  <a:pt x="20974" y="9822"/>
                </a:cubicBezTo>
                <a:cubicBezTo>
                  <a:pt x="20617" y="9822"/>
                  <a:pt x="20349" y="9592"/>
                  <a:pt x="20349" y="9316"/>
                </a:cubicBezTo>
                <a:cubicBezTo>
                  <a:pt x="20349" y="5590"/>
                  <a:pt x="20349" y="5590"/>
                  <a:pt x="20349" y="5590"/>
                </a:cubicBezTo>
                <a:cubicBezTo>
                  <a:pt x="14360" y="989"/>
                  <a:pt x="14360" y="989"/>
                  <a:pt x="14360" y="989"/>
                </a:cubicBezTo>
                <a:cubicBezTo>
                  <a:pt x="1281" y="989"/>
                  <a:pt x="1281" y="989"/>
                  <a:pt x="1281" y="989"/>
                </a:cubicBezTo>
                <a:cubicBezTo>
                  <a:pt x="1281" y="20611"/>
                  <a:pt x="1281" y="20611"/>
                  <a:pt x="1281" y="20611"/>
                </a:cubicBezTo>
                <a:cubicBezTo>
                  <a:pt x="13347" y="20611"/>
                  <a:pt x="13347" y="20611"/>
                  <a:pt x="13347" y="20611"/>
                </a:cubicBezTo>
                <a:cubicBezTo>
                  <a:pt x="13705" y="20611"/>
                  <a:pt x="13973" y="20841"/>
                  <a:pt x="13973" y="21094"/>
                </a:cubicBezTo>
                <a:cubicBezTo>
                  <a:pt x="13973" y="21370"/>
                  <a:pt x="13705" y="21600"/>
                  <a:pt x="13347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8" name="Freeform 23"/>
          <p:cNvSpPr/>
          <p:nvPr/>
        </p:nvSpPr>
        <p:spPr>
          <a:xfrm>
            <a:off x="8082293" y="4399060"/>
            <a:ext cx="87067" cy="83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28" y="21600"/>
                </a:moveTo>
                <a:cubicBezTo>
                  <a:pt x="1856" y="21600"/>
                  <a:pt x="1856" y="21600"/>
                  <a:pt x="1856" y="21600"/>
                </a:cubicBezTo>
                <a:cubicBezTo>
                  <a:pt x="844" y="21600"/>
                  <a:pt x="0" y="20756"/>
                  <a:pt x="0" y="19828"/>
                </a:cubicBezTo>
                <a:cubicBezTo>
                  <a:pt x="0" y="1772"/>
                  <a:pt x="0" y="1772"/>
                  <a:pt x="0" y="1772"/>
                </a:cubicBezTo>
                <a:cubicBezTo>
                  <a:pt x="0" y="844"/>
                  <a:pt x="844" y="0"/>
                  <a:pt x="1856" y="0"/>
                </a:cubicBezTo>
                <a:cubicBezTo>
                  <a:pt x="2784" y="0"/>
                  <a:pt x="3628" y="844"/>
                  <a:pt x="3628" y="1772"/>
                </a:cubicBezTo>
                <a:cubicBezTo>
                  <a:pt x="3628" y="17972"/>
                  <a:pt x="3628" y="17972"/>
                  <a:pt x="3628" y="17972"/>
                </a:cubicBezTo>
                <a:cubicBezTo>
                  <a:pt x="19828" y="17972"/>
                  <a:pt x="19828" y="17972"/>
                  <a:pt x="19828" y="17972"/>
                </a:cubicBezTo>
                <a:cubicBezTo>
                  <a:pt x="20841" y="17972"/>
                  <a:pt x="21600" y="18816"/>
                  <a:pt x="21600" y="19828"/>
                </a:cubicBezTo>
                <a:cubicBezTo>
                  <a:pt x="21600" y="20756"/>
                  <a:pt x="20841" y="21600"/>
                  <a:pt x="19828" y="216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marL="0" indent="0" defTabSz="914400">
              <a:buSzTx/>
              <a:buNone/>
              <a:defRPr sz="24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239" name="文本框 32"/>
          <p:cNvSpPr txBox="1"/>
          <p:nvPr/>
        </p:nvSpPr>
        <p:spPr>
          <a:xfrm>
            <a:off x="314907" y="2559990"/>
            <a:ext cx="7448415" cy="1895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>
              <a:lnSpc>
                <a:spcPct val="200000"/>
              </a:lnSpc>
              <a:buSzTx/>
              <a:buNone/>
              <a:defRPr b="1" sz="1900">
                <a:solidFill>
                  <a:schemeClr val="accent6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sz="2300"/>
              <a:t>Ricardian Contract</a:t>
            </a:r>
            <a:r>
              <a:t> </a:t>
            </a:r>
            <a:r>
              <a:rPr b="0">
                <a:solidFill>
                  <a:schemeClr val="accent1">
                    <a:lumOff val="23725"/>
                  </a:schemeClr>
                </a:solidFill>
              </a:rPr>
              <a:t>기존 Public Blockchain에서의 취약점 노출 방지</a:t>
            </a:r>
            <a:endParaRPr b="0"/>
          </a:p>
          <a:p>
            <a:pPr marL="0" indent="0">
              <a:lnSpc>
                <a:spcPct val="200000"/>
              </a:lnSpc>
              <a:buSzTx/>
              <a:buNone/>
              <a:defRPr sz="19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b="1" sz="2300">
                <a:solidFill>
                  <a:schemeClr val="accent1"/>
                </a:solidFill>
              </a:rPr>
              <a:t>zk-STARKs</a:t>
            </a:r>
            <a:r>
              <a:rPr b="1" sz="2100">
                <a:solidFill>
                  <a:schemeClr val="accent1"/>
                </a:solidFill>
              </a:rPr>
              <a:t> </a:t>
            </a:r>
            <a:r>
              <a:rPr>
                <a:solidFill>
                  <a:schemeClr val="accent1">
                    <a:lumOff val="23725"/>
                  </a:schemeClr>
                </a:solidFill>
              </a:rPr>
              <a:t>제 3의 기관이 개입하지 않는 영지식 알고리즘으로 검증</a:t>
            </a:r>
          </a:p>
          <a:p>
            <a:pPr marL="0" indent="0">
              <a:lnSpc>
                <a:spcPct val="200000"/>
              </a:lnSpc>
              <a:buSzTx/>
              <a:buNone/>
              <a:defRPr b="1" sz="1900">
                <a:solidFill>
                  <a:schemeClr val="accent2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sz="2300"/>
              <a:t>mSCP + VRF</a:t>
            </a:r>
            <a:r>
              <a:rPr sz="2100"/>
              <a:t> </a:t>
            </a:r>
            <a:r>
              <a:rPr b="0">
                <a:solidFill>
                  <a:schemeClr val="accent1">
                    <a:lumOff val="23725"/>
                  </a:schemeClr>
                </a:solidFill>
              </a:rPr>
              <a:t>수정된 스텔라 합의 알고리즘 + VRF 적용</a:t>
            </a:r>
          </a:p>
        </p:txBody>
      </p:sp>
      <p:sp>
        <p:nvSpPr>
          <p:cNvPr id="240" name="文本框 3"/>
          <p:cNvSpPr txBox="1"/>
          <p:nvPr/>
        </p:nvSpPr>
        <p:spPr>
          <a:xfrm>
            <a:off x="1669154" y="4791416"/>
            <a:ext cx="3572096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marL="0" indent="228600" algn="ctr">
              <a:buSzTx/>
              <a:buNone/>
              <a:defRPr b="1" sz="3500">
                <a:solidFill>
                  <a:schemeClr val="accent5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PoDC</a:t>
            </a:r>
          </a:p>
          <a:p>
            <a:pPr lvl="1" marL="0" indent="228600" algn="ctr">
              <a:buSzTx/>
              <a:buNone/>
              <a:defRPr>
                <a:solidFill>
                  <a:schemeClr val="accent5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(Proof of Democratic Credibility)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文本框 3"/>
          <p:cNvSpPr txBox="1"/>
          <p:nvPr/>
        </p:nvSpPr>
        <p:spPr>
          <a:xfrm>
            <a:off x="3692222" y="2261256"/>
            <a:ext cx="4807556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>
              <a:buSzTx/>
              <a:buNone/>
              <a:defRPr b="1" sz="6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Thank </a:t>
            </a:r>
            <a:r>
              <a:rPr>
                <a:solidFill>
                  <a:schemeClr val="accent1"/>
                </a:solidFill>
              </a:rPr>
              <a:t>you</a:t>
            </a:r>
            <a:r>
              <a:t> !</a:t>
            </a:r>
          </a:p>
        </p:txBody>
      </p:sp>
      <p:sp>
        <p:nvSpPr>
          <p:cNvPr id="243" name="文本框 7"/>
          <p:cNvSpPr txBox="1"/>
          <p:nvPr/>
        </p:nvSpPr>
        <p:spPr>
          <a:xfrm>
            <a:off x="3580762" y="5184094"/>
            <a:ext cx="503047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0" indent="0" algn="ctr">
              <a:buSzTx/>
              <a:buNone/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GoBlock A2 TEAM</a:t>
            </a:r>
          </a:p>
        </p:txBody>
      </p:sp>
      <p:sp>
        <p:nvSpPr>
          <p:cNvPr id="244" name="矩形 8"/>
          <p:cNvSpPr txBox="1"/>
          <p:nvPr/>
        </p:nvSpPr>
        <p:spPr>
          <a:xfrm>
            <a:off x="2594847" y="3963975"/>
            <a:ext cx="700230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indent="0" algn="ctr">
              <a:lnSpc>
                <a:spcPct val="150000"/>
              </a:lnSpc>
              <a:buSzTx/>
              <a:buNone/>
              <a:defRPr i="1" sz="3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>
                <a:solidFill>
                  <a:schemeClr val="accent1"/>
                </a:solidFill>
              </a:rPr>
              <a:t>P</a:t>
            </a:r>
            <a:r>
              <a:t>roof of </a:t>
            </a:r>
            <a:r>
              <a:rPr>
                <a:solidFill>
                  <a:schemeClr val="accent1"/>
                </a:solidFill>
              </a:rPr>
              <a:t>D</a:t>
            </a:r>
            <a:r>
              <a:t>emocratic </a:t>
            </a:r>
            <a:r>
              <a:rPr>
                <a:solidFill>
                  <a:schemeClr val="accent1"/>
                </a:solidFill>
              </a:rPr>
              <a:t>C</a:t>
            </a:r>
            <a:r>
              <a:t>redibility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"/>
          <p:cNvGrpSpPr/>
          <p:nvPr/>
        </p:nvGrpSpPr>
        <p:grpSpPr>
          <a:xfrm>
            <a:off x="769357" y="4064992"/>
            <a:ext cx="1889079" cy="636079"/>
            <a:chOff x="0" y="0"/>
            <a:chExt cx="1889078" cy="636078"/>
          </a:xfrm>
        </p:grpSpPr>
        <p:sp>
          <p:nvSpPr>
            <p:cNvPr id="55" name="Text Placeholder 1"/>
            <p:cNvSpPr/>
            <p:nvPr/>
          </p:nvSpPr>
          <p:spPr>
            <a:xfrm>
              <a:off x="0" y="0"/>
              <a:ext cx="18890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indent="0" algn="ctr" defTabSz="914400">
                <a:spcBef>
                  <a:spcPts val="300"/>
                </a:spcBef>
                <a:buSzTx/>
                <a:buNone/>
                <a:defRPr b="1" sz="1900">
                  <a:solidFill>
                    <a:srgbClr val="BFBFBF"/>
                  </a:solidFill>
                </a:defRPr>
              </a:lvl1pPr>
            </a:lstStyle>
            <a:p>
              <a:pPr/>
              <a:r>
                <a:t>전 정 현</a:t>
              </a:r>
            </a:p>
          </p:txBody>
        </p:sp>
        <p:sp>
          <p:nvSpPr>
            <p:cNvPr id="56" name="Text Placeholder 2"/>
            <p:cNvSpPr/>
            <p:nvPr/>
          </p:nvSpPr>
          <p:spPr>
            <a:xfrm>
              <a:off x="0" y="636078"/>
              <a:ext cx="188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marL="0" indent="0" algn="ctr" defTabSz="914400">
                <a:spcBef>
                  <a:spcPts val="200"/>
                </a:spcBef>
                <a:buSzTx/>
                <a:buNone/>
                <a:defRPr sz="1200">
                  <a:solidFill>
                    <a:srgbClr val="BFBFBF"/>
                  </a:solidFill>
                </a:defRPr>
              </a:lvl1pPr>
            </a:lstStyle>
            <a:p>
              <a:pPr/>
              <a:r>
                <a:t>TEAM LEADER</a:t>
              </a:r>
            </a:p>
          </p:txBody>
        </p:sp>
      </p:grpSp>
      <p:grpSp>
        <p:nvGrpSpPr>
          <p:cNvPr id="60" name="그룹"/>
          <p:cNvGrpSpPr/>
          <p:nvPr/>
        </p:nvGrpSpPr>
        <p:grpSpPr>
          <a:xfrm>
            <a:off x="3134667" y="4084087"/>
            <a:ext cx="1889079" cy="597889"/>
            <a:chOff x="0" y="0"/>
            <a:chExt cx="1889078" cy="597888"/>
          </a:xfrm>
        </p:grpSpPr>
        <p:sp>
          <p:nvSpPr>
            <p:cNvPr id="58" name="Text Placeholder 1"/>
            <p:cNvSpPr/>
            <p:nvPr/>
          </p:nvSpPr>
          <p:spPr>
            <a:xfrm>
              <a:off x="0" y="0"/>
              <a:ext cx="18890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indent="0" algn="ctr" defTabSz="914400">
                <a:spcBef>
                  <a:spcPts val="300"/>
                </a:spcBef>
                <a:buSzTx/>
                <a:buNone/>
                <a:defRPr b="1" sz="1900">
                  <a:solidFill>
                    <a:srgbClr val="BFBFBF"/>
                  </a:solidFill>
                </a:defRPr>
              </a:lvl1pPr>
            </a:lstStyle>
            <a:p>
              <a:pPr/>
              <a:r>
                <a:t>김 동 한</a:t>
              </a:r>
            </a:p>
          </p:txBody>
        </p:sp>
        <p:sp>
          <p:nvSpPr>
            <p:cNvPr id="59" name="Text Placeholder 2"/>
            <p:cNvSpPr/>
            <p:nvPr/>
          </p:nvSpPr>
          <p:spPr>
            <a:xfrm>
              <a:off x="0" y="597888"/>
              <a:ext cx="188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marL="0" indent="0" algn="ctr" defTabSz="914400">
                <a:spcBef>
                  <a:spcPts val="200"/>
                </a:spcBef>
                <a:buSzTx/>
                <a:buNone/>
                <a:defRPr sz="1200">
                  <a:solidFill>
                    <a:srgbClr val="BFBFBF"/>
                  </a:solidFill>
                </a:defRPr>
              </a:lvl1pPr>
            </a:lstStyle>
            <a:p>
              <a:pPr/>
              <a:r>
                <a:t>TEAM MEMBER</a:t>
              </a:r>
            </a:p>
          </p:txBody>
        </p:sp>
      </p:grpSp>
      <p:grpSp>
        <p:nvGrpSpPr>
          <p:cNvPr id="63" name="그룹"/>
          <p:cNvGrpSpPr/>
          <p:nvPr/>
        </p:nvGrpSpPr>
        <p:grpSpPr>
          <a:xfrm>
            <a:off x="5436475" y="4069766"/>
            <a:ext cx="1889079" cy="626531"/>
            <a:chOff x="0" y="0"/>
            <a:chExt cx="1889078" cy="626530"/>
          </a:xfrm>
        </p:grpSpPr>
        <p:sp>
          <p:nvSpPr>
            <p:cNvPr id="61" name="Text Placeholder 1"/>
            <p:cNvSpPr/>
            <p:nvPr/>
          </p:nvSpPr>
          <p:spPr>
            <a:xfrm>
              <a:off x="0" y="0"/>
              <a:ext cx="18890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indent="0" algn="ctr" defTabSz="914400">
                <a:spcBef>
                  <a:spcPts val="300"/>
                </a:spcBef>
                <a:buSzTx/>
                <a:buNone/>
                <a:defRPr b="1" sz="1900">
                  <a:solidFill>
                    <a:srgbClr val="BFBFBF"/>
                  </a:solidFill>
                </a:defRPr>
              </a:lvl1pPr>
            </a:lstStyle>
            <a:p>
              <a:pPr/>
              <a:r>
                <a:t>이 재 성</a:t>
              </a:r>
            </a:p>
          </p:txBody>
        </p:sp>
        <p:sp>
          <p:nvSpPr>
            <p:cNvPr id="62" name="Text Placeholder 2"/>
            <p:cNvSpPr/>
            <p:nvPr/>
          </p:nvSpPr>
          <p:spPr>
            <a:xfrm>
              <a:off x="0" y="626530"/>
              <a:ext cx="188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marL="0" indent="0" algn="ctr" defTabSz="914400">
                <a:spcBef>
                  <a:spcPts val="200"/>
                </a:spcBef>
                <a:buSzTx/>
                <a:buNone/>
                <a:defRPr sz="1200">
                  <a:solidFill>
                    <a:srgbClr val="BFBFBF"/>
                  </a:solidFill>
                </a:defRPr>
              </a:lvl1pPr>
            </a:lstStyle>
            <a:p>
              <a:pPr/>
              <a:r>
                <a:t>TEAM MEMBER</a:t>
              </a:r>
            </a:p>
          </p:txBody>
        </p:sp>
      </p:grpSp>
      <p:sp>
        <p:nvSpPr>
          <p:cNvPr id="64" name="Dream more…"/>
          <p:cNvSpPr txBox="1"/>
          <p:nvPr/>
        </p:nvSpPr>
        <p:spPr>
          <a:xfrm>
            <a:off x="602849" y="4929626"/>
            <a:ext cx="2343049" cy="64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indent="0" algn="ctr">
              <a:buSzTx/>
              <a:buNone/>
              <a:defRPr b="1" sz="2000">
                <a:solidFill>
                  <a:schemeClr val="accent2">
                    <a:lumOff val="11813"/>
                  </a:schemeClr>
                </a:solidFill>
              </a:defRPr>
            </a:pPr>
            <a:r>
              <a:t>Dream more </a:t>
            </a:r>
          </a:p>
          <a:p>
            <a:pPr marL="0" indent="0" algn="ctr">
              <a:buSzTx/>
              <a:buNone/>
              <a:defRPr b="1" sz="2000">
                <a:solidFill>
                  <a:schemeClr val="accent2">
                    <a:lumOff val="11813"/>
                  </a:schemeClr>
                </a:solidFill>
              </a:defRPr>
            </a:pPr>
            <a:r>
              <a:t>while you are awake</a:t>
            </a:r>
          </a:p>
        </p:txBody>
      </p:sp>
      <p:grpSp>
        <p:nvGrpSpPr>
          <p:cNvPr id="67" name="그룹"/>
          <p:cNvGrpSpPr/>
          <p:nvPr/>
        </p:nvGrpSpPr>
        <p:grpSpPr>
          <a:xfrm>
            <a:off x="7776383" y="4069766"/>
            <a:ext cx="1889079" cy="626531"/>
            <a:chOff x="0" y="0"/>
            <a:chExt cx="1889078" cy="626530"/>
          </a:xfrm>
        </p:grpSpPr>
        <p:sp>
          <p:nvSpPr>
            <p:cNvPr id="65" name="Text Placeholder 1"/>
            <p:cNvSpPr/>
            <p:nvPr/>
          </p:nvSpPr>
          <p:spPr>
            <a:xfrm>
              <a:off x="0" y="0"/>
              <a:ext cx="18890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indent="0" algn="ctr" defTabSz="914400">
                <a:spcBef>
                  <a:spcPts val="300"/>
                </a:spcBef>
                <a:buSzTx/>
                <a:buNone/>
                <a:defRPr b="1" sz="1900">
                  <a:solidFill>
                    <a:srgbClr val="BFBFBF"/>
                  </a:solidFill>
                </a:defRPr>
              </a:lvl1pPr>
            </a:lstStyle>
            <a:p>
              <a:pPr/>
              <a:r>
                <a:t>노 석 원</a:t>
              </a:r>
            </a:p>
          </p:txBody>
        </p:sp>
        <p:sp>
          <p:nvSpPr>
            <p:cNvPr id="66" name="Text Placeholder 2"/>
            <p:cNvSpPr/>
            <p:nvPr/>
          </p:nvSpPr>
          <p:spPr>
            <a:xfrm>
              <a:off x="0" y="626530"/>
              <a:ext cx="188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marL="0" indent="0" algn="ctr" defTabSz="914400">
                <a:spcBef>
                  <a:spcPts val="200"/>
                </a:spcBef>
                <a:buSzTx/>
                <a:buNone/>
                <a:defRPr sz="1200">
                  <a:solidFill>
                    <a:srgbClr val="BFBFBF"/>
                  </a:solidFill>
                </a:defRPr>
              </a:lvl1pPr>
            </a:lstStyle>
            <a:p>
              <a:pPr/>
              <a:r>
                <a:t>TEAM MEMBER</a:t>
              </a:r>
            </a:p>
          </p:txBody>
        </p:sp>
      </p:grpSp>
      <p:grpSp>
        <p:nvGrpSpPr>
          <p:cNvPr id="70" name="그룹"/>
          <p:cNvGrpSpPr/>
          <p:nvPr/>
        </p:nvGrpSpPr>
        <p:grpSpPr>
          <a:xfrm>
            <a:off x="9989291" y="4069766"/>
            <a:ext cx="1889079" cy="626531"/>
            <a:chOff x="0" y="0"/>
            <a:chExt cx="1889078" cy="626530"/>
          </a:xfrm>
        </p:grpSpPr>
        <p:sp>
          <p:nvSpPr>
            <p:cNvPr id="68" name="Text Placeholder 1"/>
            <p:cNvSpPr/>
            <p:nvPr/>
          </p:nvSpPr>
          <p:spPr>
            <a:xfrm>
              <a:off x="0" y="0"/>
              <a:ext cx="188907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0" indent="0" algn="ctr" defTabSz="914400">
                <a:spcBef>
                  <a:spcPts val="300"/>
                </a:spcBef>
                <a:buSzTx/>
                <a:buNone/>
                <a:defRPr b="1" sz="1900">
                  <a:solidFill>
                    <a:srgbClr val="BFBFBF"/>
                  </a:solidFill>
                </a:defRPr>
              </a:lvl1pPr>
            </a:lstStyle>
            <a:p>
              <a:pPr/>
              <a:r>
                <a:t>우 광 철</a:t>
              </a:r>
            </a:p>
          </p:txBody>
        </p:sp>
        <p:sp>
          <p:nvSpPr>
            <p:cNvPr id="69" name="Text Placeholder 2"/>
            <p:cNvSpPr/>
            <p:nvPr/>
          </p:nvSpPr>
          <p:spPr>
            <a:xfrm>
              <a:off x="0" y="626530"/>
              <a:ext cx="18890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marL="0" indent="0" algn="ctr" defTabSz="914400">
                <a:spcBef>
                  <a:spcPts val="200"/>
                </a:spcBef>
                <a:buSzTx/>
                <a:buNone/>
                <a:defRPr sz="1200">
                  <a:solidFill>
                    <a:srgbClr val="BFBFBF"/>
                  </a:solidFill>
                </a:defRPr>
              </a:lvl1pPr>
            </a:lstStyle>
            <a:p>
              <a:pPr/>
              <a:r>
                <a:t>TEAM MEMBER</a:t>
              </a:r>
            </a:p>
          </p:txBody>
        </p:sp>
      </p:grpSp>
      <p:sp>
        <p:nvSpPr>
          <p:cNvPr id="71" name="Nothing Ventured,…"/>
          <p:cNvSpPr txBox="1"/>
          <p:nvPr/>
        </p:nvSpPr>
        <p:spPr>
          <a:xfrm>
            <a:off x="5209492" y="4941687"/>
            <a:ext cx="2343048" cy="6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indent="0" algn="ctr">
              <a:buSzTx/>
              <a:buNone/>
              <a:defRPr b="1" sz="2000">
                <a:solidFill>
                  <a:schemeClr val="accent4">
                    <a:lumOff val="12156"/>
                  </a:schemeClr>
                </a:solidFill>
              </a:defRPr>
            </a:pPr>
            <a:r>
              <a:t>Nothing Ventured,</a:t>
            </a:r>
          </a:p>
          <a:p>
            <a:pPr marL="0" indent="0" algn="ctr">
              <a:buSzTx/>
              <a:buNone/>
              <a:defRPr b="1" sz="2000">
                <a:solidFill>
                  <a:schemeClr val="accent4">
                    <a:lumOff val="12156"/>
                  </a:schemeClr>
                </a:solidFill>
              </a:defRPr>
            </a:pPr>
            <a:r>
              <a:t>Nothing Gained.</a:t>
            </a:r>
          </a:p>
        </p:txBody>
      </p:sp>
      <p:sp>
        <p:nvSpPr>
          <p:cNvPr id="72" name="마지막까지 후회없이…"/>
          <p:cNvSpPr txBox="1"/>
          <p:nvPr/>
        </p:nvSpPr>
        <p:spPr>
          <a:xfrm>
            <a:off x="7549399" y="4873567"/>
            <a:ext cx="2343049" cy="75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indent="0" algn="ctr">
              <a:buSzTx/>
              <a:buNone/>
              <a:defRPr b="1" sz="2000">
                <a:solidFill>
                  <a:schemeClr val="accent1"/>
                </a:solidFill>
              </a:defRPr>
            </a:pPr>
            <a:r>
              <a:t>마지막까지 후회없이</a:t>
            </a:r>
          </a:p>
          <a:p>
            <a:pPr marL="0" indent="0" algn="ctr">
              <a:buSzTx/>
              <a:buNone/>
              <a:defRPr b="1" sz="2000">
                <a:solidFill>
                  <a:schemeClr val="accent1"/>
                </a:solidFill>
              </a:defRPr>
            </a:pPr>
            <a:r>
              <a:t>잘 하자</a:t>
            </a:r>
          </a:p>
        </p:txBody>
      </p:sp>
      <p:sp>
        <p:nvSpPr>
          <p:cNvPr id="73" name="同價紅裳"/>
          <p:cNvSpPr txBox="1"/>
          <p:nvPr/>
        </p:nvSpPr>
        <p:spPr>
          <a:xfrm>
            <a:off x="9762310" y="5034947"/>
            <a:ext cx="234304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marL="0" indent="0" algn="ctr">
              <a:buSzTx/>
              <a:buNone/>
              <a:defRPr b="1" sz="2200">
                <a:solidFill>
                  <a:schemeClr val="accent6"/>
                </a:solidFill>
              </a:defRPr>
            </a:lvl1pPr>
          </a:lstStyle>
          <a:p>
            <a:pPr/>
            <a:r>
              <a:t>同價紅裳</a:t>
            </a:r>
          </a:p>
        </p:txBody>
      </p:sp>
      <p:sp>
        <p:nvSpPr>
          <p:cNvPr id="74" name="인생 to the Moon"/>
          <p:cNvSpPr txBox="1"/>
          <p:nvPr/>
        </p:nvSpPr>
        <p:spPr>
          <a:xfrm>
            <a:off x="2907682" y="5053997"/>
            <a:ext cx="23430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marL="0" indent="0" algn="ctr">
              <a:buSzTx/>
              <a:buNone/>
              <a:defRPr b="1" sz="2000">
                <a:solidFill>
                  <a:schemeClr val="accent5"/>
                </a:solidFill>
              </a:defRPr>
            </a:lvl1pPr>
          </a:lstStyle>
          <a:p>
            <a:pPr/>
            <a:r>
              <a:t>인생 to the Moon </a:t>
            </a:r>
          </a:p>
        </p:txBody>
      </p:sp>
      <p:pic>
        <p:nvPicPr>
          <p:cNvPr id="75" name="Jeon.jpeg" descr="Je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176" y="884433"/>
            <a:ext cx="1576395" cy="2851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woo.jpeg" descr="woo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4033" y="1234630"/>
            <a:ext cx="1539596" cy="2150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20160717_110009000_6D093128-1FAC-4916-94D8-7F77BD5682D8 2.jpeg" descr="P20160717_110009000_6D093128-1FAC-4916-94D8-7F77BD5682D8 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2817" y="964283"/>
            <a:ext cx="1576395" cy="269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KakaoTalk_Photo_2021-07-16-09-00-09.jpeg" descr="KakaoTalk_Photo_2021-07-16-09-00-0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2725" y="1234630"/>
            <a:ext cx="1576395" cy="2150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KakaoTalk_Photo_2021-07-16-09-01-42.jpeg" descr="KakaoTalk_Photo_2021-07-16-09-01-4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34667" y="1191974"/>
            <a:ext cx="1889079" cy="223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25"/>
          <p:cNvSpPr/>
          <p:nvPr/>
        </p:nvSpPr>
        <p:spPr>
          <a:xfrm>
            <a:off x="-14289" y="0"/>
            <a:ext cx="4114817" cy="6858000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矩形 26"/>
          <p:cNvSpPr/>
          <p:nvPr/>
        </p:nvSpPr>
        <p:spPr>
          <a:xfrm>
            <a:off x="4114791" y="0"/>
            <a:ext cx="4114816" cy="6858000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矩形 27"/>
          <p:cNvSpPr/>
          <p:nvPr/>
        </p:nvSpPr>
        <p:spPr>
          <a:xfrm>
            <a:off x="8243872" y="0"/>
            <a:ext cx="3948127" cy="6858000"/>
          </a:xfrm>
          <a:prstGeom prst="rect">
            <a:avLst/>
          </a:prstGeom>
          <a:solidFill>
            <a:srgbClr val="FFFFFF">
              <a:alpha val="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矩形 2"/>
          <p:cNvSpPr txBox="1"/>
          <p:nvPr/>
        </p:nvSpPr>
        <p:spPr>
          <a:xfrm>
            <a:off x="4511252" y="1363949"/>
            <a:ext cx="3457475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0" indent="0" algn="ctr">
              <a:buSzTx/>
              <a:buNone/>
              <a:defRPr i="1" sz="44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85" name="文本框 19"/>
          <p:cNvSpPr txBox="1"/>
          <p:nvPr/>
        </p:nvSpPr>
        <p:spPr>
          <a:xfrm>
            <a:off x="505654" y="4221103"/>
            <a:ext cx="362732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Blockchain Trilemma + Consensus Algorithm</a:t>
            </a:r>
          </a:p>
        </p:txBody>
      </p:sp>
      <p:sp>
        <p:nvSpPr>
          <p:cNvPr id="86" name="文本框 20"/>
          <p:cNvSpPr txBox="1"/>
          <p:nvPr/>
        </p:nvSpPr>
        <p:spPr>
          <a:xfrm>
            <a:off x="321983" y="3636328"/>
            <a:ext cx="378567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Consensus Algorithm</a:t>
            </a:r>
          </a:p>
        </p:txBody>
      </p:sp>
      <p:sp>
        <p:nvSpPr>
          <p:cNvPr id="87" name="文本框 23"/>
          <p:cNvSpPr txBox="1"/>
          <p:nvPr/>
        </p:nvSpPr>
        <p:spPr>
          <a:xfrm>
            <a:off x="8957878" y="4119503"/>
            <a:ext cx="293722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 algn="ctr">
              <a:buSzTx/>
              <a:buNone/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Differentiation of Existing algorithms</a:t>
            </a:r>
          </a:p>
          <a:p>
            <a:pPr marL="0" indent="0" algn="ctr">
              <a:buSzTx/>
              <a:buNone/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+ System Demo preview</a:t>
            </a:r>
          </a:p>
        </p:txBody>
      </p:sp>
      <p:sp>
        <p:nvSpPr>
          <p:cNvPr id="88" name="任意形状 53"/>
          <p:cNvSpPr/>
          <p:nvPr/>
        </p:nvSpPr>
        <p:spPr>
          <a:xfrm>
            <a:off x="1678583" y="3529012"/>
            <a:ext cx="63668" cy="3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699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任意形状 49"/>
          <p:cNvSpPr/>
          <p:nvPr/>
        </p:nvSpPr>
        <p:spPr>
          <a:xfrm>
            <a:off x="5445612" y="2802627"/>
            <a:ext cx="1592799" cy="7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600" fill="norm" stroke="1" extrusionOk="0">
                <a:moveTo>
                  <a:pt x="12240" y="0"/>
                </a:moveTo>
                <a:cubicBezTo>
                  <a:pt x="13646" y="0"/>
                  <a:pt x="14949" y="472"/>
                  <a:pt x="16149" y="1416"/>
                </a:cubicBezTo>
                <a:cubicBezTo>
                  <a:pt x="17349" y="2360"/>
                  <a:pt x="18377" y="3701"/>
                  <a:pt x="19234" y="5438"/>
                </a:cubicBezTo>
                <a:cubicBezTo>
                  <a:pt x="20091" y="7175"/>
                  <a:pt x="20717" y="9309"/>
                  <a:pt x="21111" y="11839"/>
                </a:cubicBezTo>
                <a:cubicBezTo>
                  <a:pt x="21506" y="14370"/>
                  <a:pt x="21600" y="17259"/>
                  <a:pt x="21394" y="20506"/>
                </a:cubicBezTo>
                <a:lnTo>
                  <a:pt x="21283" y="21600"/>
                </a:lnTo>
                <a:lnTo>
                  <a:pt x="17947" y="21600"/>
                </a:lnTo>
                <a:lnTo>
                  <a:pt x="18000" y="21073"/>
                </a:lnTo>
                <a:cubicBezTo>
                  <a:pt x="18274" y="16390"/>
                  <a:pt x="17811" y="12727"/>
                  <a:pt x="16611" y="10083"/>
                </a:cubicBezTo>
                <a:cubicBezTo>
                  <a:pt x="15411" y="7440"/>
                  <a:pt x="13766" y="6118"/>
                  <a:pt x="11674" y="6118"/>
                </a:cubicBezTo>
                <a:cubicBezTo>
                  <a:pt x="9789" y="6118"/>
                  <a:pt x="8117" y="7326"/>
                  <a:pt x="6660" y="9743"/>
                </a:cubicBezTo>
                <a:cubicBezTo>
                  <a:pt x="5203" y="12160"/>
                  <a:pt x="4166" y="15333"/>
                  <a:pt x="3549" y="19260"/>
                </a:cubicBezTo>
                <a:lnTo>
                  <a:pt x="0" y="18467"/>
                </a:lnTo>
                <a:cubicBezTo>
                  <a:pt x="994" y="12274"/>
                  <a:pt x="2580" y="7647"/>
                  <a:pt x="4757" y="4588"/>
                </a:cubicBezTo>
                <a:cubicBezTo>
                  <a:pt x="6934" y="1529"/>
                  <a:pt x="9429" y="0"/>
                  <a:pt x="12240" y="0"/>
                </a:cubicBez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任意形状 48"/>
          <p:cNvSpPr/>
          <p:nvPr/>
        </p:nvSpPr>
        <p:spPr>
          <a:xfrm>
            <a:off x="9576499" y="2802627"/>
            <a:ext cx="1444683" cy="7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7" h="21600" fill="norm" stroke="1" extrusionOk="0">
                <a:moveTo>
                  <a:pt x="11679" y="0"/>
                </a:moveTo>
                <a:cubicBezTo>
                  <a:pt x="13191" y="0"/>
                  <a:pt x="14598" y="434"/>
                  <a:pt x="15902" y="1303"/>
                </a:cubicBezTo>
                <a:cubicBezTo>
                  <a:pt x="17206" y="2171"/>
                  <a:pt x="18302" y="3456"/>
                  <a:pt x="19191" y="5155"/>
                </a:cubicBezTo>
                <a:cubicBezTo>
                  <a:pt x="20079" y="6854"/>
                  <a:pt x="20721" y="8988"/>
                  <a:pt x="21118" y="11556"/>
                </a:cubicBezTo>
                <a:cubicBezTo>
                  <a:pt x="21515" y="14124"/>
                  <a:pt x="21600" y="17145"/>
                  <a:pt x="21373" y="20620"/>
                </a:cubicBezTo>
                <a:lnTo>
                  <a:pt x="21270" y="21600"/>
                </a:lnTo>
                <a:lnTo>
                  <a:pt x="17538" y="21600"/>
                </a:lnTo>
                <a:lnTo>
                  <a:pt x="17631" y="20846"/>
                </a:lnTo>
                <a:cubicBezTo>
                  <a:pt x="17934" y="16541"/>
                  <a:pt x="17509" y="13010"/>
                  <a:pt x="16356" y="10253"/>
                </a:cubicBezTo>
                <a:cubicBezTo>
                  <a:pt x="15203" y="7496"/>
                  <a:pt x="13493" y="6118"/>
                  <a:pt x="11225" y="6118"/>
                </a:cubicBezTo>
                <a:cubicBezTo>
                  <a:pt x="9562" y="6118"/>
                  <a:pt x="8013" y="6968"/>
                  <a:pt x="6576" y="8667"/>
                </a:cubicBezTo>
                <a:cubicBezTo>
                  <a:pt x="5140" y="10367"/>
                  <a:pt x="3931" y="12651"/>
                  <a:pt x="2948" y="15521"/>
                </a:cubicBezTo>
                <a:lnTo>
                  <a:pt x="0" y="11896"/>
                </a:lnTo>
                <a:cubicBezTo>
                  <a:pt x="1398" y="7742"/>
                  <a:pt x="3118" y="4721"/>
                  <a:pt x="5159" y="2832"/>
                </a:cubicBezTo>
                <a:cubicBezTo>
                  <a:pt x="7200" y="944"/>
                  <a:pt x="9373" y="0"/>
                  <a:pt x="11679" y="0"/>
                </a:cubicBez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任意形状 47"/>
          <p:cNvSpPr/>
          <p:nvPr/>
        </p:nvSpPr>
        <p:spPr>
          <a:xfrm>
            <a:off x="1584898" y="2840533"/>
            <a:ext cx="937261" cy="68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22" y="0"/>
                </a:moveTo>
                <a:lnTo>
                  <a:pt x="21600" y="0"/>
                </a:lnTo>
                <a:lnTo>
                  <a:pt x="19381" y="21600"/>
                </a:lnTo>
                <a:lnTo>
                  <a:pt x="14094" y="21600"/>
                </a:lnTo>
                <a:lnTo>
                  <a:pt x="15278" y="10041"/>
                </a:lnTo>
                <a:lnTo>
                  <a:pt x="15190" y="10041"/>
                </a:lnTo>
                <a:lnTo>
                  <a:pt x="3626" y="21600"/>
                </a:lnTo>
                <a:lnTo>
                  <a:pt x="2159" y="21600"/>
                </a:lnTo>
                <a:lnTo>
                  <a:pt x="0" y="17093"/>
                </a:lnTo>
                <a:lnTo>
                  <a:pt x="17122" y="0"/>
                </a:ln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任意形状 42"/>
          <p:cNvSpPr/>
          <p:nvPr/>
        </p:nvSpPr>
        <p:spPr>
          <a:xfrm>
            <a:off x="1916369" y="4621214"/>
            <a:ext cx="356798" cy="91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38" y="0"/>
                </a:moveTo>
                <a:lnTo>
                  <a:pt x="21600" y="0"/>
                </a:lnTo>
                <a:lnTo>
                  <a:pt x="13839" y="21600"/>
                </a:lnTo>
                <a:lnTo>
                  <a:pt x="0" y="21600"/>
                </a:lnTo>
                <a:lnTo>
                  <a:pt x="7738" y="0"/>
                </a:ln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任意形状 41"/>
          <p:cNvSpPr/>
          <p:nvPr/>
        </p:nvSpPr>
        <p:spPr>
          <a:xfrm>
            <a:off x="5095092" y="4621214"/>
            <a:ext cx="1695451" cy="924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64" y="0"/>
                </a:moveTo>
                <a:lnTo>
                  <a:pt x="13751" y="0"/>
                </a:lnTo>
                <a:lnTo>
                  <a:pt x="3543" y="16794"/>
                </a:lnTo>
                <a:lnTo>
                  <a:pt x="21600" y="16794"/>
                </a:lnTo>
                <a:lnTo>
                  <a:pt x="21260" y="21600"/>
                </a:lnTo>
                <a:lnTo>
                  <a:pt x="0" y="21600"/>
                </a:lnTo>
                <a:lnTo>
                  <a:pt x="437" y="15370"/>
                </a:lnTo>
                <a:lnTo>
                  <a:pt x="9564" y="0"/>
                </a:ln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任意形状 40"/>
          <p:cNvSpPr/>
          <p:nvPr/>
        </p:nvSpPr>
        <p:spPr>
          <a:xfrm>
            <a:off x="9362259" y="4589979"/>
            <a:ext cx="1711353" cy="970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fill="norm" stroke="1" extrusionOk="0">
                <a:moveTo>
                  <a:pt x="18330" y="0"/>
                </a:moveTo>
                <a:lnTo>
                  <a:pt x="21483" y="0"/>
                </a:lnTo>
                <a:lnTo>
                  <a:pt x="21588" y="1584"/>
                </a:lnTo>
                <a:cubicBezTo>
                  <a:pt x="21600" y="2489"/>
                  <a:pt x="21566" y="3422"/>
                  <a:pt x="21486" y="4383"/>
                </a:cubicBezTo>
                <a:cubicBezTo>
                  <a:pt x="21294" y="6758"/>
                  <a:pt x="20901" y="8991"/>
                  <a:pt x="20308" y="11083"/>
                </a:cubicBezTo>
                <a:cubicBezTo>
                  <a:pt x="19715" y="13175"/>
                  <a:pt x="18914" y="14999"/>
                  <a:pt x="17905" y="16554"/>
                </a:cubicBezTo>
                <a:cubicBezTo>
                  <a:pt x="16895" y="18109"/>
                  <a:pt x="15702" y="19338"/>
                  <a:pt x="14324" y="20243"/>
                </a:cubicBezTo>
                <a:cubicBezTo>
                  <a:pt x="12946" y="21148"/>
                  <a:pt x="11376" y="21600"/>
                  <a:pt x="9613" y="21600"/>
                </a:cubicBezTo>
                <a:cubicBezTo>
                  <a:pt x="7050" y="21600"/>
                  <a:pt x="4951" y="20653"/>
                  <a:pt x="3317" y="18759"/>
                </a:cubicBezTo>
                <a:cubicBezTo>
                  <a:pt x="1682" y="16865"/>
                  <a:pt x="577" y="13882"/>
                  <a:pt x="0" y="9811"/>
                </a:cubicBezTo>
                <a:lnTo>
                  <a:pt x="3269" y="8030"/>
                </a:lnTo>
                <a:cubicBezTo>
                  <a:pt x="3685" y="10914"/>
                  <a:pt x="4382" y="13133"/>
                  <a:pt x="5359" y="14688"/>
                </a:cubicBezTo>
                <a:cubicBezTo>
                  <a:pt x="6337" y="16243"/>
                  <a:pt x="7787" y="17020"/>
                  <a:pt x="9709" y="17020"/>
                </a:cubicBezTo>
                <a:cubicBezTo>
                  <a:pt x="10959" y="17020"/>
                  <a:pt x="12089" y="16681"/>
                  <a:pt x="13098" y="16002"/>
                </a:cubicBezTo>
                <a:cubicBezTo>
                  <a:pt x="14108" y="15324"/>
                  <a:pt x="14981" y="14391"/>
                  <a:pt x="15718" y="13204"/>
                </a:cubicBezTo>
                <a:cubicBezTo>
                  <a:pt x="16455" y="12016"/>
                  <a:pt x="17040" y="10631"/>
                  <a:pt x="17472" y="9048"/>
                </a:cubicBezTo>
                <a:cubicBezTo>
                  <a:pt x="17905" y="7465"/>
                  <a:pt x="18201" y="5768"/>
                  <a:pt x="18361" y="3959"/>
                </a:cubicBezTo>
                <a:cubicBezTo>
                  <a:pt x="18458" y="2857"/>
                  <a:pt x="18478" y="1832"/>
                  <a:pt x="18422" y="885"/>
                </a:cubicBezTo>
                <a:lnTo>
                  <a:pt x="18330" y="0"/>
                </a:lnTo>
                <a:close/>
              </a:path>
            </a:pathLst>
          </a:custGeom>
          <a:solidFill>
            <a:srgbClr val="FFFFFF">
              <a:alpha val="1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文本框 20"/>
          <p:cNvSpPr txBox="1"/>
          <p:nvPr/>
        </p:nvSpPr>
        <p:spPr>
          <a:xfrm>
            <a:off x="5476459" y="3636328"/>
            <a:ext cx="15270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Strategy</a:t>
            </a:r>
          </a:p>
        </p:txBody>
      </p:sp>
      <p:sp>
        <p:nvSpPr>
          <p:cNvPr id="96" name="文本框 20"/>
          <p:cNvSpPr txBox="1"/>
          <p:nvPr/>
        </p:nvSpPr>
        <p:spPr>
          <a:xfrm>
            <a:off x="8902098" y="3636328"/>
            <a:ext cx="30487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System Structure</a:t>
            </a:r>
          </a:p>
        </p:txBody>
      </p:sp>
      <p:sp>
        <p:nvSpPr>
          <p:cNvPr id="97" name="文本框 19"/>
          <p:cNvSpPr txBox="1"/>
          <p:nvPr/>
        </p:nvSpPr>
        <p:spPr>
          <a:xfrm>
            <a:off x="5257695" y="4114250"/>
            <a:ext cx="18290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 algn="ctr">
              <a:buSzTx/>
              <a:buNone/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Needs and Purpose +</a:t>
            </a:r>
          </a:p>
          <a:p>
            <a:pPr marL="0" indent="0" algn="ctr">
              <a:buSzTx/>
              <a:buNone/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Core Technology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1"/>
          <p:cNvSpPr txBox="1"/>
          <p:nvPr/>
        </p:nvSpPr>
        <p:spPr>
          <a:xfrm>
            <a:off x="133688" y="1844565"/>
            <a:ext cx="9956874" cy="120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b="1" sz="1800"/>
              <a:t>확장성</a:t>
            </a:r>
            <a:r>
              <a:t> : 사용자 수의 증대에 유연하게 대응할 수 있는 정도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b="1" sz="1800"/>
              <a:t>탈중앙화(분산화)</a:t>
            </a:r>
            <a:r>
              <a:t> : 중앙집중화를 벗어나 분산된 소규모 단위로 자율적인 운영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b="1" sz="1800"/>
              <a:t>보안성</a:t>
            </a:r>
            <a:r>
              <a:t> : 블록체인 내의 데이터나 프로그램을 권한이 없는 이용자가 사용할 수 없도록 하는 것</a:t>
            </a:r>
          </a:p>
        </p:txBody>
      </p:sp>
      <p:pic>
        <p:nvPicPr>
          <p:cNvPr id="100" name="스크린샷 2021-06-28 오전 8.28.34.png" descr="스크린샷 2021-06-28 오전 8.2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7951" y="1572239"/>
            <a:ext cx="4592083" cy="294202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文本框 20"/>
          <p:cNvSpPr txBox="1"/>
          <p:nvPr/>
        </p:nvSpPr>
        <p:spPr>
          <a:xfrm>
            <a:off x="1060171" y="717070"/>
            <a:ext cx="467815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Blockchain Trilemma</a:t>
            </a:r>
          </a:p>
        </p:txBody>
      </p:sp>
      <p:sp>
        <p:nvSpPr>
          <p:cNvPr id="102" name="文本框 1"/>
          <p:cNvSpPr txBox="1"/>
          <p:nvPr/>
        </p:nvSpPr>
        <p:spPr>
          <a:xfrm>
            <a:off x="133688" y="3248772"/>
            <a:ext cx="9956874" cy="1249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세 가지를 동시에 만족시키는 것은 현재 물리적으로 불가능</a:t>
            </a:r>
          </a:p>
          <a:p>
            <a:pPr marL="0" indent="0">
              <a:lnSpc>
                <a:spcPct val="150000"/>
              </a:lnSpc>
              <a:buSzTx/>
              <a:buNone/>
              <a:defRPr b="1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</a:p>
          <a:p>
            <a:pPr lvl="3" marL="0" indent="685800">
              <a:lnSpc>
                <a:spcPct val="150000"/>
              </a:lnSpc>
              <a:buSzTx/>
              <a:buNone/>
              <a:defRPr b="1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합의 알고리즘을 통해 극복 노력</a:t>
            </a:r>
          </a:p>
        </p:txBody>
      </p:sp>
      <p:pic>
        <p:nvPicPr>
          <p:cNvPr id="103" name="Oxygen-Icons.org-Oxygen-Actions-go-next.ico" descr="Oxygen-Icons.org-Oxygen-Actions-go-next.ic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47" y="4115999"/>
            <a:ext cx="386848" cy="38684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文本框 1"/>
          <p:cNvSpPr txBox="1"/>
          <p:nvPr/>
        </p:nvSpPr>
        <p:spPr>
          <a:xfrm>
            <a:off x="823360" y="4614844"/>
            <a:ext cx="995687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0" indent="0">
              <a:lnSpc>
                <a:spcPct val="150000"/>
              </a:lnSpc>
              <a:buSzTx/>
              <a:buNone/>
              <a:defRPr b="1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PoW / PoS / DPoS / SCP 등의 방식으로 여러 해결책들이 제시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框 20"/>
          <p:cNvSpPr txBox="1"/>
          <p:nvPr/>
        </p:nvSpPr>
        <p:spPr>
          <a:xfrm>
            <a:off x="930206" y="728760"/>
            <a:ext cx="589660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Stella Consensus Protocol</a:t>
            </a:r>
          </a:p>
        </p:txBody>
      </p:sp>
      <p:pic>
        <p:nvPicPr>
          <p:cNvPr id="107" name="스크린샷 2021-06-28 오후 3.44.11.png" descr="스크린샷 2021-06-28 오후 3.44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1562" y="1560166"/>
            <a:ext cx="4170174" cy="1773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08" name="채굴과정이 없는 합의 알고리즘…"/>
          <p:cNvSpPr txBox="1"/>
          <p:nvPr/>
        </p:nvSpPr>
        <p:spPr>
          <a:xfrm>
            <a:off x="6555259" y="3592092"/>
            <a:ext cx="5402780" cy="1861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 algn="ctr">
              <a:lnSpc>
                <a:spcPct val="120000"/>
              </a:lnSpc>
              <a:buSzTx/>
              <a:buNone/>
              <a:defRPr sz="2000">
                <a:solidFill>
                  <a:schemeClr val="accent1">
                    <a:lumOff val="23725"/>
                  </a:schemeClr>
                </a:solidFill>
              </a:defRPr>
            </a:pPr>
            <a:r>
              <a:t>채굴과정이 없는 합의 알고리즘</a:t>
            </a:r>
          </a:p>
          <a:p>
            <a:pPr>
              <a:lnSpc>
                <a:spcPct val="120000"/>
              </a:lnSpc>
              <a:defRPr>
                <a:solidFill>
                  <a:schemeClr val="accent1">
                    <a:lumOff val="23725"/>
                  </a:schemeClr>
                </a:solidFill>
              </a:defRPr>
            </a:pPr>
          </a:p>
          <a:p>
            <a:pPr>
              <a:lnSpc>
                <a:spcPct val="120000"/>
              </a:lnSpc>
              <a:defRPr>
                <a:solidFill>
                  <a:schemeClr val="accent1">
                    <a:lumOff val="23725"/>
                  </a:schemeClr>
                </a:solidFill>
              </a:defRPr>
            </a:pPr>
            <a:r>
              <a:t>합의 과정 속에서 연합을 이루는 독립적 노드 당 1표 부여</a:t>
            </a:r>
          </a:p>
          <a:p>
            <a:pPr>
              <a:lnSpc>
                <a:spcPct val="120000"/>
              </a:lnSpc>
              <a:defRPr>
                <a:solidFill>
                  <a:schemeClr val="accent1">
                    <a:lumOff val="23725"/>
                  </a:schemeClr>
                </a:solidFill>
              </a:defRPr>
            </a:pPr>
            <a:r>
              <a:t>자신이 누구를 신뢰할지 직접 선택</a:t>
            </a:r>
          </a:p>
          <a:p>
            <a:pPr>
              <a:lnSpc>
                <a:spcPct val="120000"/>
              </a:lnSpc>
              <a:defRPr>
                <a:solidFill>
                  <a:schemeClr val="accent1">
                    <a:lumOff val="23725"/>
                  </a:schemeClr>
                </a:solidFill>
              </a:defRPr>
            </a:pPr>
            <a:r>
              <a:t>이로부터 형성된 신뢰망을 통해 합의에 도달</a:t>
            </a:r>
          </a:p>
        </p:txBody>
      </p:sp>
      <p:pic>
        <p:nvPicPr>
          <p:cNvPr id="109" name="스크린샷 2021-06-28 오후 5.02.40.png" descr="스크린샷 2021-06-28 오후 5.02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422" y="2236670"/>
            <a:ext cx="5524892" cy="30463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32"/>
          <p:cNvSpPr txBox="1"/>
          <p:nvPr/>
        </p:nvSpPr>
        <p:spPr>
          <a:xfrm>
            <a:off x="5459061" y="2133402"/>
            <a:ext cx="6122147" cy="4483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indent="0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b="1">
                <a:solidFill>
                  <a:schemeClr val="accent6"/>
                </a:solidFill>
              </a:rPr>
              <a:t>작업증명</a:t>
            </a:r>
            <a:r>
              <a:t>은 Hash 연산량이 가장 큰 참가자를 신뢰</a:t>
            </a:r>
          </a:p>
          <a:p>
            <a:pPr marL="0" indent="0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b="1">
                <a:solidFill>
                  <a:schemeClr val="accent1"/>
                </a:solidFill>
              </a:rPr>
              <a:t>지분증명</a:t>
            </a:r>
            <a:r>
              <a:t>은 지분이 가장 큰 참가자를 신뢰</a:t>
            </a:r>
          </a:p>
          <a:p>
            <a:pPr marL="0" indent="0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sz="2000">
                <a:solidFill>
                  <a:schemeClr val="accent5"/>
                </a:solidFill>
              </a:rPr>
              <a:t>SCP(FBA)</a:t>
            </a:r>
            <a:r>
              <a:t>는 자신이 신뢰할 수 있는 참가자들을 자유롭게 </a:t>
            </a:r>
            <a:r>
              <a:rPr b="1" sz="1800"/>
              <a:t>선택</a:t>
            </a:r>
            <a:r>
              <a:t>하여 </a:t>
            </a:r>
          </a:p>
          <a:p>
            <a:pPr marL="0" indent="0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누구나 참여할 수 있도록 분산화된 방식으로 Byzantine Agreement를 구현</a:t>
            </a:r>
          </a:p>
          <a:p>
            <a:pPr marL="0" indent="0" algn="ctr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</a:p>
          <a:p>
            <a:pPr marL="0" indent="0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투표 상황을 보고 판단하게 하여, 전체 네트워크의 합의 (</a:t>
            </a:r>
            <a:r>
              <a:rPr b="1"/>
              <a:t>Confirm</a:t>
            </a:r>
            <a:r>
              <a:t>)</a:t>
            </a:r>
          </a:p>
          <a:p>
            <a:pPr marL="0" indent="0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각 티어 계층의 노드들은 자신의 티어, 상위 티어를 참고</a:t>
            </a:r>
          </a:p>
          <a:p>
            <a:pPr marL="0" indent="0" algn="ctr">
              <a:lnSpc>
                <a:spcPct val="200000"/>
              </a:lnSpc>
              <a:buSzTx/>
              <a:buNone/>
              <a:defRPr sz="16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</a:p>
        </p:txBody>
      </p:sp>
      <p:sp>
        <p:nvSpPr>
          <p:cNvPr id="112" name="文本框 20"/>
          <p:cNvSpPr txBox="1"/>
          <p:nvPr/>
        </p:nvSpPr>
        <p:spPr>
          <a:xfrm>
            <a:off x="930206" y="728760"/>
            <a:ext cx="589660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Stella Consensus Protocol</a:t>
            </a:r>
          </a:p>
        </p:txBody>
      </p:sp>
      <p:grpSp>
        <p:nvGrpSpPr>
          <p:cNvPr id="124" name="그룹"/>
          <p:cNvGrpSpPr/>
          <p:nvPr/>
        </p:nvGrpSpPr>
        <p:grpSpPr>
          <a:xfrm>
            <a:off x="183136" y="1863053"/>
            <a:ext cx="4995349" cy="4007851"/>
            <a:chOff x="0" y="0"/>
            <a:chExt cx="4995348" cy="4007850"/>
          </a:xfrm>
        </p:grpSpPr>
        <p:sp>
          <p:nvSpPr>
            <p:cNvPr id="113" name="任意形状 26"/>
            <p:cNvSpPr/>
            <p:nvPr/>
          </p:nvSpPr>
          <p:spPr>
            <a:xfrm>
              <a:off x="1708975" y="0"/>
              <a:ext cx="1667337" cy="1337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>
                <a:alpha val="2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>
                <a:buSzTx/>
                <a:buNone/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4" name="任意形状 23"/>
            <p:cNvSpPr/>
            <p:nvPr/>
          </p:nvSpPr>
          <p:spPr>
            <a:xfrm>
              <a:off x="1139317" y="1603065"/>
              <a:ext cx="2806653" cy="625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01" y="0"/>
                  </a:moveTo>
                  <a:lnTo>
                    <a:pt x="18599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FFFFFF">
                <a:alpha val="2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>
                <a:buSzTx/>
                <a:buNone/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任意形状 20"/>
            <p:cNvSpPr/>
            <p:nvPr/>
          </p:nvSpPr>
          <p:spPr>
            <a:xfrm>
              <a:off x="569657" y="2517079"/>
              <a:ext cx="3945972" cy="625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5" y="0"/>
                  </a:moveTo>
                  <a:lnTo>
                    <a:pt x="19465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FFFFF">
                <a:alpha val="2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>
                <a:buSzTx/>
                <a:buNone/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" name="任意形状 17"/>
            <p:cNvSpPr/>
            <p:nvPr/>
          </p:nvSpPr>
          <p:spPr>
            <a:xfrm>
              <a:off x="0" y="3431094"/>
              <a:ext cx="4995349" cy="57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6" y="0"/>
                  </a:moveTo>
                  <a:lnTo>
                    <a:pt x="19944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FFFF">
                <a:alpha val="2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indent="0" algn="ctr">
                <a:buSzTx/>
                <a:buNone/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文本框 32"/>
            <p:cNvSpPr txBox="1"/>
            <p:nvPr/>
          </p:nvSpPr>
          <p:spPr>
            <a:xfrm>
              <a:off x="1891243" y="734963"/>
              <a:ext cx="1294301" cy="449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b="1" sz="20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신뢰 노드</a:t>
              </a:r>
            </a:p>
          </p:txBody>
        </p:sp>
        <p:sp>
          <p:nvSpPr>
            <p:cNvPr id="118" name="文本框 32"/>
            <p:cNvSpPr txBox="1"/>
            <p:nvPr/>
          </p:nvSpPr>
          <p:spPr>
            <a:xfrm>
              <a:off x="2327948" y="1763277"/>
              <a:ext cx="522510" cy="30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sz="16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노드</a:t>
              </a:r>
            </a:p>
          </p:txBody>
        </p:sp>
        <p:sp>
          <p:nvSpPr>
            <p:cNvPr id="119" name="文本框 32"/>
            <p:cNvSpPr txBox="1"/>
            <p:nvPr/>
          </p:nvSpPr>
          <p:spPr>
            <a:xfrm>
              <a:off x="1685033" y="2677291"/>
              <a:ext cx="448731" cy="30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sz="16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노드</a:t>
              </a:r>
            </a:p>
          </p:txBody>
        </p:sp>
        <p:sp>
          <p:nvSpPr>
            <p:cNvPr id="120" name="文本框 32"/>
            <p:cNvSpPr txBox="1"/>
            <p:nvPr/>
          </p:nvSpPr>
          <p:spPr>
            <a:xfrm>
              <a:off x="2327948" y="3591306"/>
              <a:ext cx="460550" cy="30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sz="16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노드</a:t>
              </a:r>
            </a:p>
          </p:txBody>
        </p:sp>
        <p:sp>
          <p:nvSpPr>
            <p:cNvPr id="121" name="文本框 32"/>
            <p:cNvSpPr txBox="1"/>
            <p:nvPr/>
          </p:nvSpPr>
          <p:spPr>
            <a:xfrm>
              <a:off x="3682330" y="3591306"/>
              <a:ext cx="460550" cy="30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sz="16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노드</a:t>
              </a:r>
            </a:p>
          </p:txBody>
        </p:sp>
        <p:sp>
          <p:nvSpPr>
            <p:cNvPr id="122" name="文本框 32"/>
            <p:cNvSpPr txBox="1"/>
            <p:nvPr/>
          </p:nvSpPr>
          <p:spPr>
            <a:xfrm>
              <a:off x="973565" y="3591306"/>
              <a:ext cx="460550" cy="30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sz="16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노드</a:t>
              </a:r>
            </a:p>
          </p:txBody>
        </p:sp>
        <p:sp>
          <p:nvSpPr>
            <p:cNvPr id="123" name="文本框 32"/>
            <p:cNvSpPr txBox="1"/>
            <p:nvPr/>
          </p:nvSpPr>
          <p:spPr>
            <a:xfrm>
              <a:off x="3016037" y="2677292"/>
              <a:ext cx="448731" cy="305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marL="0" indent="0" algn="ctr">
                <a:buSzTx/>
                <a:buNone/>
                <a:defRPr sz="1600">
                  <a:solidFill>
                    <a:srgbClr val="FFFFFF"/>
                  </a:solidFill>
                  <a:latin typeface="Microsoft YaHei Light"/>
                  <a:ea typeface="Microsoft YaHei Light"/>
                  <a:cs typeface="Microsoft YaHei Light"/>
                  <a:sym typeface="Microsoft YaHei Light"/>
                </a:defRPr>
              </a:lvl1pPr>
            </a:lstStyle>
            <a:p>
              <a:pPr/>
              <a:r>
                <a:t>노드</a:t>
              </a:r>
            </a:p>
          </p:txBody>
        </p:sp>
      </p:grpSp>
      <p:sp>
        <p:nvSpPr>
          <p:cNvPr id="125" name="화살표"/>
          <p:cNvSpPr/>
          <p:nvPr/>
        </p:nvSpPr>
        <p:spPr>
          <a:xfrm rot="16200000">
            <a:off x="3229660" y="5012720"/>
            <a:ext cx="451734" cy="273692"/>
          </a:xfrm>
          <a:prstGeom prst="rightArrow">
            <a:avLst>
              <a:gd name="adj1" fmla="val 16576"/>
              <a:gd name="adj2" fmla="val 82964"/>
            </a:avLst>
          </a:prstGeom>
          <a:solidFill>
            <a:schemeClr val="accent1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화살표"/>
          <p:cNvSpPr/>
          <p:nvPr/>
        </p:nvSpPr>
        <p:spPr>
          <a:xfrm rot="16200000">
            <a:off x="1916848" y="5012720"/>
            <a:ext cx="451733" cy="273692"/>
          </a:xfrm>
          <a:prstGeom prst="rightArrow">
            <a:avLst>
              <a:gd name="adj1" fmla="val 16576"/>
              <a:gd name="adj2" fmla="val 82964"/>
            </a:avLst>
          </a:prstGeom>
          <a:solidFill>
            <a:schemeClr val="accent1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화살표"/>
          <p:cNvSpPr/>
          <p:nvPr/>
        </p:nvSpPr>
        <p:spPr>
          <a:xfrm rot="16200000">
            <a:off x="2538405" y="4075989"/>
            <a:ext cx="451734" cy="273691"/>
          </a:xfrm>
          <a:prstGeom prst="rightArrow">
            <a:avLst>
              <a:gd name="adj1" fmla="val 16576"/>
              <a:gd name="adj2" fmla="val 82964"/>
            </a:avLst>
          </a:prstGeom>
          <a:solidFill>
            <a:schemeClr val="accent1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화살표"/>
          <p:cNvSpPr/>
          <p:nvPr/>
        </p:nvSpPr>
        <p:spPr>
          <a:xfrm rot="16200000">
            <a:off x="2538405" y="3073931"/>
            <a:ext cx="451734" cy="451101"/>
          </a:xfrm>
          <a:prstGeom prst="rightArrow">
            <a:avLst>
              <a:gd name="adj1" fmla="val 39282"/>
              <a:gd name="adj2" fmla="val 52390"/>
            </a:avLst>
          </a:prstGeom>
          <a:solidFill>
            <a:schemeClr val="accent1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直线连接符 7"/>
          <p:cNvSpPr/>
          <p:nvPr/>
        </p:nvSpPr>
        <p:spPr>
          <a:xfrm>
            <a:off x="5498691" y="4425778"/>
            <a:ext cx="6122147" cy="1"/>
          </a:xfrm>
          <a:prstGeom prst="line">
            <a:avLst/>
          </a:prstGeom>
          <a:ln w="6350">
            <a:solidFill>
              <a:srgbClr val="FFFFFF">
                <a:alpha val="3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개체 틀 8" descr="그림 개체 틀 8"/>
          <p:cNvPicPr>
            <a:picLocks noChangeAspect="1"/>
          </p:cNvPicPr>
          <p:nvPr/>
        </p:nvPicPr>
        <p:blipFill>
          <a:blip r:embed="rId2">
            <a:extLst/>
          </a:blip>
          <a:srcRect l="19089" t="0" r="19089" b="2"/>
          <a:stretch>
            <a:fillRect/>
          </a:stretch>
        </p:blipFill>
        <p:spPr>
          <a:xfrm>
            <a:off x="-1" y="126846"/>
            <a:ext cx="6248401" cy="673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50" y="0"/>
                </a:moveTo>
                <a:lnTo>
                  <a:pt x="4500" y="3758"/>
                </a:lnTo>
                <a:lnTo>
                  <a:pt x="8550" y="7518"/>
                </a:lnTo>
                <a:lnTo>
                  <a:pt x="12599" y="3758"/>
                </a:lnTo>
                <a:lnTo>
                  <a:pt x="8550" y="0"/>
                </a:lnTo>
                <a:close/>
                <a:moveTo>
                  <a:pt x="17551" y="0"/>
                </a:moveTo>
                <a:lnTo>
                  <a:pt x="13501" y="3758"/>
                </a:lnTo>
                <a:lnTo>
                  <a:pt x="17551" y="7518"/>
                </a:lnTo>
                <a:lnTo>
                  <a:pt x="21600" y="3758"/>
                </a:lnTo>
                <a:lnTo>
                  <a:pt x="17551" y="0"/>
                </a:lnTo>
                <a:close/>
                <a:moveTo>
                  <a:pt x="4049" y="4247"/>
                </a:moveTo>
                <a:lnTo>
                  <a:pt x="0" y="8007"/>
                </a:lnTo>
                <a:lnTo>
                  <a:pt x="4049" y="11765"/>
                </a:lnTo>
                <a:lnTo>
                  <a:pt x="8099" y="8007"/>
                </a:lnTo>
                <a:lnTo>
                  <a:pt x="4049" y="4247"/>
                </a:lnTo>
                <a:close/>
                <a:moveTo>
                  <a:pt x="13050" y="4247"/>
                </a:moveTo>
                <a:lnTo>
                  <a:pt x="9001" y="8007"/>
                </a:lnTo>
                <a:lnTo>
                  <a:pt x="13050" y="11765"/>
                </a:lnTo>
                <a:lnTo>
                  <a:pt x="17100" y="8007"/>
                </a:lnTo>
                <a:lnTo>
                  <a:pt x="13050" y="4247"/>
                </a:lnTo>
                <a:close/>
                <a:moveTo>
                  <a:pt x="8550" y="8328"/>
                </a:moveTo>
                <a:lnTo>
                  <a:pt x="4500" y="12086"/>
                </a:lnTo>
                <a:lnTo>
                  <a:pt x="8550" y="15846"/>
                </a:lnTo>
                <a:lnTo>
                  <a:pt x="12599" y="12086"/>
                </a:lnTo>
                <a:lnTo>
                  <a:pt x="8550" y="8328"/>
                </a:lnTo>
                <a:close/>
                <a:moveTo>
                  <a:pt x="17551" y="8328"/>
                </a:moveTo>
                <a:lnTo>
                  <a:pt x="13501" y="12086"/>
                </a:lnTo>
                <a:lnTo>
                  <a:pt x="17551" y="15846"/>
                </a:lnTo>
                <a:lnTo>
                  <a:pt x="21600" y="12086"/>
                </a:lnTo>
                <a:lnTo>
                  <a:pt x="17551" y="8328"/>
                </a:lnTo>
                <a:close/>
                <a:moveTo>
                  <a:pt x="4049" y="12575"/>
                </a:moveTo>
                <a:lnTo>
                  <a:pt x="0" y="16335"/>
                </a:lnTo>
                <a:lnTo>
                  <a:pt x="4049" y="20093"/>
                </a:lnTo>
                <a:lnTo>
                  <a:pt x="8099" y="16335"/>
                </a:lnTo>
                <a:lnTo>
                  <a:pt x="4049" y="12575"/>
                </a:lnTo>
                <a:close/>
                <a:moveTo>
                  <a:pt x="13050" y="12575"/>
                </a:moveTo>
                <a:lnTo>
                  <a:pt x="9001" y="16335"/>
                </a:lnTo>
                <a:lnTo>
                  <a:pt x="13050" y="20093"/>
                </a:lnTo>
                <a:lnTo>
                  <a:pt x="17100" y="16335"/>
                </a:lnTo>
                <a:lnTo>
                  <a:pt x="13050" y="12575"/>
                </a:lnTo>
                <a:close/>
                <a:moveTo>
                  <a:pt x="8583" y="16748"/>
                </a:moveTo>
                <a:lnTo>
                  <a:pt x="4533" y="20506"/>
                </a:lnTo>
                <a:lnTo>
                  <a:pt x="5713" y="21600"/>
                </a:lnTo>
                <a:lnTo>
                  <a:pt x="11453" y="21600"/>
                </a:lnTo>
                <a:lnTo>
                  <a:pt x="12632" y="20506"/>
                </a:lnTo>
                <a:lnTo>
                  <a:pt x="8583" y="16748"/>
                </a:lnTo>
                <a:close/>
                <a:moveTo>
                  <a:pt x="4082" y="20995"/>
                </a:moveTo>
                <a:lnTo>
                  <a:pt x="3430" y="21600"/>
                </a:lnTo>
                <a:lnTo>
                  <a:pt x="4733" y="21600"/>
                </a:lnTo>
                <a:lnTo>
                  <a:pt x="4082" y="20995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32" name="文本框 20"/>
          <p:cNvSpPr txBox="1"/>
          <p:nvPr/>
        </p:nvSpPr>
        <p:spPr>
          <a:xfrm>
            <a:off x="6881534" y="1100759"/>
            <a:ext cx="437253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Needs and Purpose</a:t>
            </a:r>
          </a:p>
        </p:txBody>
      </p:sp>
      <p:sp>
        <p:nvSpPr>
          <p:cNvPr id="133" name="직사각형 9"/>
          <p:cNvSpPr txBox="1"/>
          <p:nvPr/>
        </p:nvSpPr>
        <p:spPr>
          <a:xfrm>
            <a:off x="6508431" y="2476500"/>
            <a:ext cx="5318761" cy="75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>
                <a:solidFill>
                  <a:schemeClr val="accent1">
                    <a:lumOff val="23725"/>
                  </a:schemeClr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기존 투표 시스템에 실용적으로 블록체인 기술    적용이 가능한 맞춤형 합의 알고리즘 부재</a:t>
            </a:r>
          </a:p>
        </p:txBody>
      </p:sp>
      <p:sp>
        <p:nvSpPr>
          <p:cNvPr id="134" name="직사각형 10"/>
          <p:cNvSpPr txBox="1"/>
          <p:nvPr/>
        </p:nvSpPr>
        <p:spPr>
          <a:xfrm>
            <a:off x="6304027" y="3839541"/>
            <a:ext cx="5727569" cy="1381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93CDDD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b="1">
                <a:solidFill>
                  <a:schemeClr val="accent6"/>
                </a:solidFill>
              </a:rPr>
              <a:t>Ricardian Contract</a:t>
            </a:r>
            <a:r>
              <a:t>, </a:t>
            </a:r>
            <a:r>
              <a:rPr b="1">
                <a:solidFill>
                  <a:schemeClr val="accent1"/>
                </a:solidFill>
              </a:rPr>
              <a:t>zk-STARKs</a:t>
            </a:r>
            <a:r>
              <a:t>, </a:t>
            </a:r>
            <a:r>
              <a:rPr b="1">
                <a:solidFill>
                  <a:schemeClr val="accent2"/>
                </a:solidFill>
              </a:rPr>
              <a:t>mSCP + VRF</a:t>
            </a:r>
            <a:r>
              <a:t> </a:t>
            </a:r>
            <a:r>
              <a:t>적용으로 </a:t>
            </a:r>
            <a:r>
              <a:rPr b="1">
                <a:solidFill>
                  <a:schemeClr val="accent6"/>
                </a:solidFill>
              </a:rPr>
              <a:t>보안성</a:t>
            </a:r>
            <a:r>
              <a:rPr b="1"/>
              <a:t>, </a:t>
            </a:r>
            <a:r>
              <a:rPr b="1">
                <a:solidFill>
                  <a:schemeClr val="accent1"/>
                </a:solidFill>
              </a:rPr>
              <a:t>확장성</a:t>
            </a:r>
            <a:r>
              <a:rPr b="1"/>
              <a:t>, </a:t>
            </a:r>
            <a:r>
              <a:rPr b="1">
                <a:solidFill>
                  <a:schemeClr val="accent2"/>
                </a:solidFill>
              </a:rPr>
              <a:t>신뢰성</a:t>
            </a:r>
            <a:r>
              <a:t>이  뛰어난       합의 알고리즘 </a:t>
            </a:r>
            <a:r>
              <a:rPr b="1" sz="2700" u="sng">
                <a:solidFill>
                  <a:schemeClr val="accent1">
                    <a:lumOff val="23725"/>
                  </a:schemeClr>
                </a:solidFill>
              </a:rPr>
              <a:t>PoDC</a:t>
            </a:r>
            <a:r>
              <a:t> 구현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文本框 20"/>
          <p:cNvSpPr txBox="1"/>
          <p:nvPr/>
        </p:nvSpPr>
        <p:spPr>
          <a:xfrm>
            <a:off x="1221739" y="804960"/>
            <a:ext cx="1044449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Electronic voting systems using the blockchain</a:t>
            </a:r>
          </a:p>
        </p:txBody>
      </p:sp>
      <p:pic>
        <p:nvPicPr>
          <p:cNvPr id="137" name="스크린샷 2021-07-01 오전 8.28.29.png" descr="스크린샷 2021-07-01 오전 8.28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696" y="1773912"/>
            <a:ext cx="3234532" cy="194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38" name="스크린샷 2021-07-01 오전 8.30.37.png" descr="스크린샷 2021-07-01 오전 8.30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7957" y="1773912"/>
            <a:ext cx="3515726" cy="194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39" name="스크린샷 2021-07-01 오전 8.34.54.png" descr="스크린샷 2021-07-01 오전 8.34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3755" y="4047223"/>
            <a:ext cx="3734597" cy="235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스크린샷 2021-07-01 오전 8.38.16.png" descr="스크린샷 2021-07-01 오전 8.38.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1543" y="4308278"/>
            <a:ext cx="4884510" cy="1828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스크린샷 2021-07-14 오후 5.26.08.png" descr="스크린샷 2021-07-14 오후 5.26.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3538" y="1773912"/>
            <a:ext cx="3107039" cy="1941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3"/>
          <p:cNvSpPr txBox="1"/>
          <p:nvPr/>
        </p:nvSpPr>
        <p:spPr>
          <a:xfrm>
            <a:off x="982266" y="1461577"/>
            <a:ext cx="381421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653142" indent="-653142" algn="ctr">
              <a:defRPr sz="32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SMART Contract</a:t>
            </a:r>
          </a:p>
        </p:txBody>
      </p:sp>
      <p:sp>
        <p:nvSpPr>
          <p:cNvPr id="144" name="文本框 4"/>
          <p:cNvSpPr txBox="1"/>
          <p:nvPr/>
        </p:nvSpPr>
        <p:spPr>
          <a:xfrm>
            <a:off x="1189000" y="4730839"/>
            <a:ext cx="9814000" cy="134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단순 대금지불, 송금 업무에서 확장되어 계약과 관련된 모든 조건을 기록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JSON, XML 등 마크업 언어로 구성, </a:t>
            </a:r>
            <a:r>
              <a:rPr>
                <a:solidFill>
                  <a:schemeClr val="accent6"/>
                </a:solidFill>
              </a:rPr>
              <a:t>읽기 편한</a:t>
            </a:r>
            <a:r>
              <a:t> 일반적인 문서의 양식으로 출력하고 </a:t>
            </a:r>
            <a:r>
              <a:rPr b="1">
                <a:solidFill>
                  <a:schemeClr val="accent6"/>
                </a:solidFill>
              </a:rPr>
              <a:t>법적 효력</a:t>
            </a:r>
            <a:r>
              <a:t>이 있는 디지털 문서로 전자화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소스코드에 문제가 있으면 컨트랙트를 가리키는 포인터만 변경하면 되기 때문에 </a:t>
            </a:r>
            <a:r>
              <a:rPr b="1">
                <a:solidFill>
                  <a:schemeClr val="accent6"/>
                </a:solidFill>
              </a:rPr>
              <a:t>유지보수</a:t>
            </a:r>
            <a:r>
              <a:t>에 좋음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향후 상황에 대한 예측이 가능</a:t>
            </a:r>
          </a:p>
        </p:txBody>
      </p:sp>
      <p:sp>
        <p:nvSpPr>
          <p:cNvPr id="145" name="文本框 5"/>
          <p:cNvSpPr txBox="1"/>
          <p:nvPr/>
        </p:nvSpPr>
        <p:spPr>
          <a:xfrm>
            <a:off x="967004" y="4149447"/>
            <a:ext cx="412278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653142" indent="-653142" algn="ctr">
              <a:defRPr sz="3200">
                <a:solidFill>
                  <a:schemeClr val="accent6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lvl1pPr>
          </a:lstStyle>
          <a:p>
            <a:pPr/>
            <a:r>
              <a:t>Ricardian Contract</a:t>
            </a:r>
          </a:p>
        </p:txBody>
      </p:sp>
      <p:sp>
        <p:nvSpPr>
          <p:cNvPr id="146" name="直线连接符 7"/>
          <p:cNvSpPr/>
          <p:nvPr/>
        </p:nvSpPr>
        <p:spPr>
          <a:xfrm>
            <a:off x="719172" y="4135079"/>
            <a:ext cx="9442968" cy="1"/>
          </a:xfrm>
          <a:prstGeom prst="line">
            <a:avLst/>
          </a:prstGeom>
          <a:ln w="6350">
            <a:solidFill>
              <a:srgbClr val="FFFFFF">
                <a:alpha val="3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文本框 20"/>
          <p:cNvSpPr txBox="1"/>
          <p:nvPr/>
        </p:nvSpPr>
        <p:spPr>
          <a:xfrm>
            <a:off x="1140102" y="773742"/>
            <a:ext cx="620155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600">
                <a:solidFill>
                  <a:srgbClr val="93CDD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Smart or Ricardian Contract</a:t>
            </a:r>
          </a:p>
        </p:txBody>
      </p:sp>
      <p:sp>
        <p:nvSpPr>
          <p:cNvPr id="148" name="기존에 서면으로 이루어지던 계약들을 코드의 형태로 구현…"/>
          <p:cNvSpPr txBox="1"/>
          <p:nvPr/>
        </p:nvSpPr>
        <p:spPr>
          <a:xfrm>
            <a:off x="1182288" y="2117979"/>
            <a:ext cx="8516736" cy="180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기존에 서면으로 이루어지던 계약들을 코드의 형태로 구현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특정 조건이 충족되었을 때 계약이 이행되게하는 </a:t>
            </a:r>
            <a:r>
              <a:rPr b="1" sz="2000">
                <a:solidFill>
                  <a:schemeClr val="accent1"/>
                </a:solidFill>
              </a:rPr>
              <a:t>Script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제 3의 기관 개입이 없어 자율성 보장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But, 이해가 어려운 프로그래밍 언어로 구성</a:t>
            </a:r>
          </a:p>
          <a:p>
            <a:pPr marL="285750" indent="-285750">
              <a:lnSpc>
                <a:spcPct val="150000"/>
              </a:lnSpc>
              <a:defRPr sz="1400">
                <a:solidFill>
                  <a:srgbClr val="FFFFFF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t>실수를 방지해줄 안전장치의 부재</a:t>
            </a:r>
          </a:p>
        </p:txBody>
      </p:sp>
      <p:pic>
        <p:nvPicPr>
          <p:cNvPr id="149" name="스크린샷 2021-06-28 오후 5.28.54.png" descr="스크린샷 2021-06-28 오후 5.28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5325" y="970161"/>
            <a:ext cx="2768237" cy="2556459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50" name="직사각형"/>
          <p:cNvSpPr/>
          <p:nvPr/>
        </p:nvSpPr>
        <p:spPr>
          <a:xfrm>
            <a:off x="7308525" y="5085713"/>
            <a:ext cx="747818" cy="272354"/>
          </a:xfrm>
          <a:prstGeom prst="rect">
            <a:avLst/>
          </a:prstGeom>
          <a:ln w="50800">
            <a:solidFill>
              <a:srgbClr val="8C3A38"/>
            </a:solidFill>
            <a:miter lim="400000"/>
          </a:ln>
        </p:spPr>
        <p:txBody>
          <a:bodyPr lIns="45719" rIns="45719" anchor="ctr"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직사각형"/>
          <p:cNvSpPr/>
          <p:nvPr/>
        </p:nvSpPr>
        <p:spPr>
          <a:xfrm>
            <a:off x="2655164" y="3624789"/>
            <a:ext cx="1220532" cy="272354"/>
          </a:xfrm>
          <a:prstGeom prst="rect">
            <a:avLst/>
          </a:prstGeom>
          <a:ln w="50800">
            <a:solidFill>
              <a:srgbClr val="8C3A38"/>
            </a:solidFill>
            <a:miter lim="400000"/>
          </a:ln>
        </p:spPr>
        <p:txBody>
          <a:bodyPr lIns="45719" rIns="45719" anchor="ctr"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직사각형"/>
          <p:cNvSpPr/>
          <p:nvPr/>
        </p:nvSpPr>
        <p:spPr>
          <a:xfrm>
            <a:off x="6966602" y="5417115"/>
            <a:ext cx="747818" cy="272354"/>
          </a:xfrm>
          <a:prstGeom prst="rect">
            <a:avLst/>
          </a:prstGeom>
          <a:ln w="50800">
            <a:solidFill>
              <a:srgbClr val="8C3A38"/>
            </a:solidFill>
            <a:miter lim="400000"/>
          </a:ln>
        </p:spPr>
        <p:txBody>
          <a:bodyPr lIns="45719" rIns="45719" anchor="ctr"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文本框 20"/>
          <p:cNvSpPr txBox="1"/>
          <p:nvPr/>
        </p:nvSpPr>
        <p:spPr>
          <a:xfrm>
            <a:off x="8200417" y="4386802"/>
            <a:ext cx="2047381" cy="588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indent="0" algn="ctr">
              <a:buSzTx/>
              <a:buNone/>
              <a:defRPr b="1" sz="31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보안성 강화!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3"/>
      <p:bldP build="whole" bldLvl="1" animBg="1" rev="0" advAuto="0" spid="153" grpId="4"/>
      <p:bldP build="whole" bldLvl="1" animBg="1" rev="0" advAuto="0" spid="150" grpId="2"/>
      <p:bldP build="whole" bldLvl="1" animBg="1" rev="0" advAuto="0" spid="15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367392" marR="0" indent="-367392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■"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367392" marR="0" indent="-367392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■"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367392" marR="0" indent="-367392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■"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367392" marR="0" indent="-367392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■"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